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1" r:id="rId5"/>
    <p:sldMasterId id="2147483693" r:id="rId6"/>
  </p:sldMasterIdLst>
  <p:notesMasterIdLst>
    <p:notesMasterId r:id="rId8"/>
  </p:notesMasterIdLst>
  <p:handoutMasterIdLst>
    <p:handoutMasterId r:id="rId55"/>
  </p:handoutMasterIdLst>
  <p:sldIdLst>
    <p:sldId id="699" r:id="rId7"/>
    <p:sldId id="701" r:id="rId9"/>
    <p:sldId id="702" r:id="rId10"/>
    <p:sldId id="711" r:id="rId11"/>
    <p:sldId id="747" r:id="rId12"/>
    <p:sldId id="748" r:id="rId13"/>
    <p:sldId id="703" r:id="rId14"/>
    <p:sldId id="710" r:id="rId15"/>
    <p:sldId id="853" r:id="rId16"/>
    <p:sldId id="750" r:id="rId17"/>
    <p:sldId id="751" r:id="rId18"/>
    <p:sldId id="755" r:id="rId19"/>
    <p:sldId id="819" r:id="rId20"/>
    <p:sldId id="752" r:id="rId21"/>
    <p:sldId id="812" r:id="rId22"/>
    <p:sldId id="813" r:id="rId23"/>
    <p:sldId id="814" r:id="rId24"/>
    <p:sldId id="891" r:id="rId25"/>
    <p:sldId id="815" r:id="rId26"/>
    <p:sldId id="816" r:id="rId27"/>
    <p:sldId id="817" r:id="rId28"/>
    <p:sldId id="818" r:id="rId29"/>
    <p:sldId id="820" r:id="rId30"/>
    <p:sldId id="824" r:id="rId31"/>
    <p:sldId id="821" r:id="rId32"/>
    <p:sldId id="822" r:id="rId33"/>
    <p:sldId id="823" r:id="rId34"/>
    <p:sldId id="825" r:id="rId35"/>
    <p:sldId id="826" r:id="rId36"/>
    <p:sldId id="793" r:id="rId37"/>
    <p:sldId id="794" r:id="rId38"/>
    <p:sldId id="795" r:id="rId39"/>
    <p:sldId id="796" r:id="rId40"/>
    <p:sldId id="800" r:id="rId41"/>
    <p:sldId id="809" r:id="rId42"/>
    <p:sldId id="830" r:id="rId43"/>
    <p:sldId id="831" r:id="rId44"/>
    <p:sldId id="832" r:id="rId45"/>
    <p:sldId id="833" r:id="rId46"/>
    <p:sldId id="834" r:id="rId47"/>
    <p:sldId id="835" r:id="rId48"/>
    <p:sldId id="836" r:id="rId49"/>
    <p:sldId id="837" r:id="rId50"/>
    <p:sldId id="838" r:id="rId51"/>
    <p:sldId id="839" r:id="rId52"/>
    <p:sldId id="840" r:id="rId53"/>
    <p:sldId id="811" r:id="rId54"/>
  </p:sldIdLst>
  <p:sldSz cx="9144000" cy="5143500" type="screen16x9"/>
  <p:notesSz cx="6858000" cy="9144000"/>
  <p:custDataLst>
    <p:tags r:id="rId60"/>
  </p:custDataLst>
  <p:defaultTextStyle>
    <a:defPPr>
      <a:defRPr lang="en-US"/>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600" b="1"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600" b="1"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600" b="1"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600" b="1"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600" b="1"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600" b="1"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600" b="1"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600" b="1"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600" b="1"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foru" initials="j" lastIdx="1" clrIdx="0"/>
  <p:cmAuthor id="2" name="User" initials="U"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51A2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104" d="100"/>
          <a:sy n="104" d="100"/>
        </p:scale>
        <p:origin x="-396" y="-84"/>
      </p:cViewPr>
      <p:guideLst>
        <p:guide orient="horz" pos="1622"/>
        <p:guide pos="289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0" Type="http://schemas.openxmlformats.org/officeDocument/2006/relationships/tags" Target="tags/tag128.xml"/><Relationship Id="rId6" Type="http://schemas.openxmlformats.org/officeDocument/2006/relationships/slideMaster" Target="slideMasters/slideMaster5.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smtClean="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lstStyle>
            <a:lvl1pPr>
              <a:defRPr sz="1200" smtClean="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Calibri" panose="020F0502020204030204" pitchFamily="34" charset="0"/>
                <a:ea typeface="宋体" panose="02010600030101010101" pitchFamily="2" charset="-122"/>
                <a:cs typeface="+mn-ea"/>
              </a:rPr>
            </a:fld>
            <a:endParaRPr lang="zh-CN" altLang="en-US" sz="1200" strike="noStrike" noProof="1">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幻灯片图像占位符 6144"/>
          <p:cNvSpPr>
            <a:spLocks noGrp="1" noRot="1" noChangeAspect="1"/>
          </p:cNvSpPr>
          <p:nvPr>
            <p:ph type="sldImg"/>
          </p:nvPr>
        </p:nvSpPr>
        <p:spPr>
          <a:xfrm>
            <a:off x="1143000" y="685800"/>
            <a:ext cx="4572000" cy="3429000"/>
          </a:xfrm>
          <a:prstGeom prst="rect">
            <a:avLst/>
          </a:prstGeom>
          <a:noFill/>
          <a:ln w="9525">
            <a:noFill/>
          </a:ln>
        </p:spPr>
      </p:sp>
      <p:sp>
        <p:nvSpPr>
          <p:cNvPr id="6147" name="文本占位符 6145"/>
          <p:cNvSpPr>
            <a:spLocks noGrp="1" noChangeArrowheads="1"/>
          </p:cNvSpPr>
          <p:nvPr>
            <p:ph type="body" sz="quarter" idx="4294967295"/>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Click to edit Master text styles</a:t>
            </a:r>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1" indent="22860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Second level</a:t>
            </a:r>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Third level</a:t>
            </a:r>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3" indent="68580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Fourth level</a:t>
            </a:r>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4" indent="91440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Fifth level</a:t>
            </a:r>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buFont typeface="Arial" panose="020B0604020202020204" pitchFamily="34" charset="0"/>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lvl="1" indent="228600" algn="l" rtl="0" eaLnBrk="0" fontAlgn="base" hangingPunct="0">
      <a:spcBef>
        <a:spcPct val="0"/>
      </a:spcBef>
      <a:spcAft>
        <a:spcPct val="0"/>
      </a:spcAft>
      <a:buFont typeface="Arial" panose="020B0604020202020204" pitchFamily="34" charset="0"/>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lvl="2" indent="457200" algn="l" rtl="0" eaLnBrk="0" fontAlgn="base" hangingPunct="0">
      <a:spcBef>
        <a:spcPct val="0"/>
      </a:spcBef>
      <a:spcAft>
        <a:spcPct val="0"/>
      </a:spcAft>
      <a:buFont typeface="Arial" panose="020B0604020202020204" pitchFamily="34" charset="0"/>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lvl="3" indent="685800" algn="l" rtl="0" eaLnBrk="0" fontAlgn="base" hangingPunct="0">
      <a:spcBef>
        <a:spcPct val="0"/>
      </a:spcBef>
      <a:spcAft>
        <a:spcPct val="0"/>
      </a:spcAft>
      <a:buFont typeface="Arial" panose="020B0604020202020204" pitchFamily="34" charset="0"/>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lvl="4" indent="914400" algn="l" rtl="0" eaLnBrk="0" fontAlgn="base" hangingPunct="0">
      <a:spcBef>
        <a:spcPct val="0"/>
      </a:spcBef>
      <a:spcAft>
        <a:spcPct val="0"/>
      </a:spcAft>
      <a:buFont typeface="Arial" panose="020B0604020202020204" pitchFamily="34" charset="0"/>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lvl="5" indent="914400" algn="l" defTabSz="914400" eaLnBrk="1" fontAlgn="base" latinLnBrk="0" hangingPunct="0">
      <a:lnSpc>
        <a:spcPct val="100000"/>
      </a:lnSpc>
      <a:spcBef>
        <a:spcPct val="0"/>
      </a:spcBef>
      <a:spcAft>
        <a:spcPct val="0"/>
      </a:spcAft>
      <a:buNone/>
      <a:defRPr sz="1200" b="0"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6pPr>
    <a:lvl7pPr marL="2743200" lvl="6" indent="914400" algn="l" defTabSz="914400" eaLnBrk="1" fontAlgn="base" latinLnBrk="0" hangingPunct="0">
      <a:lnSpc>
        <a:spcPct val="100000"/>
      </a:lnSpc>
      <a:spcBef>
        <a:spcPct val="0"/>
      </a:spcBef>
      <a:spcAft>
        <a:spcPct val="0"/>
      </a:spcAft>
      <a:buNone/>
      <a:defRPr sz="1200" b="0"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7pPr>
    <a:lvl8pPr marL="3200400" lvl="7" indent="914400" algn="l" defTabSz="914400" eaLnBrk="1" fontAlgn="base" latinLnBrk="0" hangingPunct="0">
      <a:lnSpc>
        <a:spcPct val="100000"/>
      </a:lnSpc>
      <a:spcBef>
        <a:spcPct val="0"/>
      </a:spcBef>
      <a:spcAft>
        <a:spcPct val="0"/>
      </a:spcAft>
      <a:buNone/>
      <a:defRPr sz="1200" b="0"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8pPr>
    <a:lvl9pPr marL="3657600" lvl="8" indent="914400" algn="l" defTabSz="914400" eaLnBrk="1" fontAlgn="base" latinLnBrk="0" hangingPunct="0">
      <a:lnSpc>
        <a:spcPct val="100000"/>
      </a:lnSpc>
      <a:spcBef>
        <a:spcPct val="0"/>
      </a:spcBef>
      <a:spcAft>
        <a:spcPct val="0"/>
      </a:spcAft>
      <a:buNone/>
      <a:defRPr sz="1200" b="0" i="0" u="none" kern="1200" baseline="0">
        <a:solidFill>
          <a:srgbClr val="000000"/>
        </a:solidFill>
        <a:latin typeface="Calibri" panose="020F0502020204030204" pitchFamily="34" charset="0"/>
        <a:ea typeface="Calibri" panose="020F0502020204030204" pitchFamily="34" charset="0"/>
        <a:sym typeface="Calibri" panose="020F050202020403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381000" y="685800"/>
            <a:ext cx="6096000" cy="3429000"/>
          </a:xfrm>
          <a:noFill/>
        </p:spPr>
      </p:sp>
      <p:sp>
        <p:nvSpPr>
          <p:cNvPr id="46083" name="备注占位符 2"/>
          <p:cNvSpPr>
            <a:spLocks noGrp="1"/>
          </p:cNvSpPr>
          <p:nvPr>
            <p:ph type="body" idx="1"/>
          </p:nvPr>
        </p:nvSpPr>
        <p:spPr bwMode="auto">
          <a:noFill/>
        </p:spPr>
        <p:txBody>
          <a:bodyPr/>
          <a:lstStyle/>
          <a:p>
            <a:pPr eaLnBrk="1" hangingPunct="1">
              <a:spcBef>
                <a:spcPct val="0"/>
              </a:spcBef>
            </a:pPr>
            <a:endParaRPr lang="zh-CN" altLang="en-US" dirty="0" smtClean="0">
              <a:solidFill>
                <a:srgbClr val="000000"/>
              </a:solidFill>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solidFill>
                  <a:prstClr val="black"/>
                </a:solidFill>
                <a:latin typeface="Calibri" panose="020F0502020204030204"/>
                <a:ea typeface="宋体" panose="02010600030101010101" pitchFamily="2" charset="-122"/>
              </a:rPr>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4294967295"/>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381000" y="685800"/>
            <a:ext cx="6096000" cy="3429000"/>
          </a:xfrm>
          <a:noFill/>
        </p:spPr>
      </p:sp>
      <p:sp>
        <p:nvSpPr>
          <p:cNvPr id="46083" name="备注占位符 2"/>
          <p:cNvSpPr>
            <a:spLocks noGrp="1"/>
          </p:cNvSpPr>
          <p:nvPr>
            <p:ph type="body" idx="1"/>
          </p:nvPr>
        </p:nvSpPr>
        <p:spPr bwMode="auto">
          <a:noFill/>
        </p:spPr>
        <p:txBody>
          <a:bodyPr/>
          <a:lstStyle/>
          <a:p>
            <a:pPr eaLnBrk="1" hangingPunct="1">
              <a:spcBef>
                <a:spcPct val="0"/>
              </a:spcBef>
            </a:pPr>
            <a:endParaRPr lang="zh-CN" altLang="en-US" dirty="0" smtClean="0">
              <a:solidFill>
                <a:srgbClr val="000000"/>
              </a:solidFill>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263"/>
            <a:ext cx="2057400" cy="507523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68263"/>
            <a:ext cx="6052930" cy="5075237"/>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28650" y="4767263"/>
            <a:ext cx="2057400" cy="273844"/>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3028950" y="4767263"/>
            <a:ext cx="3086100" cy="273844"/>
          </a:xfrm>
        </p:spPr>
        <p:txBody>
          <a:bodyPr/>
          <a:lstStyle/>
          <a:p>
            <a:endParaRPr lang="zh-CN" altLang="en-US"/>
          </a:p>
        </p:txBody>
      </p:sp>
      <p:sp>
        <p:nvSpPr>
          <p:cNvPr id="5" name="灯片编号占位符 4"/>
          <p:cNvSpPr>
            <a:spLocks noGrp="1"/>
          </p:cNvSpPr>
          <p:nvPr>
            <p:ph type="sldNum" sz="quarter" idx="12"/>
          </p:nvPr>
        </p:nvSpPr>
        <p:spPr>
          <a:xfrm>
            <a:off x="6457950" y="4767263"/>
            <a:ext cx="2057400" cy="273844"/>
          </a:xfrm>
        </p:spPr>
        <p:txBody>
          <a:bodyPr/>
          <a:lstStyle/>
          <a:p>
            <a:fld id="{7D9BB5D0-35E4-459D-AEF3-FE4D7C45CC19}" type="slidenum">
              <a:rPr lang="zh-CN" altLang="en-US" smtClean="0"/>
            </a:fld>
            <a:endParaRPr lang="zh-CN" altLang="en-US"/>
          </a:p>
        </p:txBody>
      </p:sp>
      <p:sp>
        <p:nvSpPr>
          <p:cNvPr id="6" name="矩形 5"/>
          <p:cNvSpPr/>
          <p:nvPr userDrawn="1"/>
        </p:nvSpPr>
        <p:spPr>
          <a:xfrm>
            <a:off x="-24765" y="-6191"/>
            <a:ext cx="9168765" cy="5155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685800"/>
            <a:ext cx="7349400" cy="1927800"/>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2670300"/>
            <a:ext cx="7349400" cy="110430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117800"/>
            <a:ext cx="8226900" cy="35694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17145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2886300"/>
            <a:ext cx="5826600" cy="575100"/>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3461400"/>
            <a:ext cx="5826600" cy="650700"/>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125900"/>
            <a:ext cx="3882600" cy="35613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125900"/>
            <a:ext cx="3882600" cy="3561300"/>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071900"/>
            <a:ext cx="4006800" cy="2862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390500"/>
            <a:ext cx="4006800" cy="32967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066297"/>
            <a:ext cx="4006800" cy="2862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390500"/>
            <a:ext cx="4006800" cy="32967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166400"/>
            <a:ext cx="3924808" cy="3456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166400"/>
            <a:ext cx="3920400" cy="3456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685800"/>
            <a:ext cx="783000" cy="37719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685800"/>
            <a:ext cx="6876900" cy="377190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580500"/>
            <a:ext cx="8229600" cy="4112100"/>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1863000"/>
            <a:ext cx="7349400" cy="7641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2670300"/>
            <a:ext cx="7349400" cy="353700"/>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59080" y="72390"/>
            <a:ext cx="5461159" cy="393859"/>
          </a:xfrm>
        </p:spPr>
        <p:txBody>
          <a:bodyPr anchor="b"/>
          <a:lstStyle>
            <a:lvl1pPr algn="l">
              <a:defRPr sz="1500"/>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8" name="标题 7"/>
          <p:cNvSpPr>
            <a:spLocks noGrp="1"/>
          </p:cNvSpPr>
          <p:nvPr>
            <p:ph type="ctrTitle"/>
          </p:nvPr>
        </p:nvSpPr>
        <p:spPr>
          <a:xfrm>
            <a:off x="259080" y="72390"/>
            <a:ext cx="5461159" cy="393859"/>
          </a:xfrm>
        </p:spPr>
        <p:txBody>
          <a:bodyPr anchor="b"/>
          <a:lstStyle>
            <a:lvl1pPr algn="l">
              <a:defRPr sz="1500"/>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8650" y="1722835"/>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8" name="标题 7"/>
          <p:cNvSpPr>
            <a:spLocks noGrp="1"/>
          </p:cNvSpPr>
          <p:nvPr>
            <p:ph type="ctrTitle"/>
          </p:nvPr>
        </p:nvSpPr>
        <p:spPr>
          <a:xfrm>
            <a:off x="259080" y="72390"/>
            <a:ext cx="5461159" cy="393859"/>
          </a:xfrm>
        </p:spPr>
        <p:txBody>
          <a:bodyPr anchor="b"/>
          <a:lstStyle>
            <a:lvl1pPr algn="l">
              <a:defRPr sz="1500"/>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8" name="标题 7"/>
          <p:cNvSpPr>
            <a:spLocks noGrp="1"/>
          </p:cNvSpPr>
          <p:nvPr>
            <p:ph type="ctrTitle"/>
          </p:nvPr>
        </p:nvSpPr>
        <p:spPr>
          <a:xfrm>
            <a:off x="259080" y="72390"/>
            <a:ext cx="5461159" cy="393859"/>
          </a:xfrm>
        </p:spPr>
        <p:txBody>
          <a:bodyPr anchor="b"/>
          <a:lstStyle>
            <a:lvl1pPr algn="l">
              <a:defRPr sz="1500"/>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标题 7"/>
          <p:cNvSpPr>
            <a:spLocks noGrp="1"/>
          </p:cNvSpPr>
          <p:nvPr>
            <p:ph type="ctrTitle"/>
          </p:nvPr>
        </p:nvSpPr>
        <p:spPr>
          <a:xfrm>
            <a:off x="259080" y="72390"/>
            <a:ext cx="5461159" cy="393859"/>
          </a:xfrm>
        </p:spPr>
        <p:txBody>
          <a:bodyPr anchor="b"/>
          <a:lstStyle>
            <a:lvl1pPr algn="l">
              <a:defRPr sz="1500" b="1">
                <a:latin typeface="Microsoft YaHei Bold" panose="020B0502040204020203" charset="-122"/>
                <a:ea typeface="Microsoft YaHei Bold" panose="020B0502040204020203"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28650" y="4767263"/>
            <a:ext cx="2057400" cy="273844"/>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3028950" y="4767263"/>
            <a:ext cx="3086100" cy="273844"/>
          </a:xfrm>
        </p:spPr>
        <p:txBody>
          <a:bodyPr/>
          <a:lstStyle/>
          <a:p>
            <a:endParaRPr lang="zh-CN" altLang="en-US"/>
          </a:p>
        </p:txBody>
      </p:sp>
      <p:sp>
        <p:nvSpPr>
          <p:cNvPr id="5" name="灯片编号占位符 4"/>
          <p:cNvSpPr>
            <a:spLocks noGrp="1"/>
          </p:cNvSpPr>
          <p:nvPr>
            <p:ph type="sldNum" sz="quarter" idx="12"/>
          </p:nvPr>
        </p:nvSpPr>
        <p:spPr>
          <a:xfrm>
            <a:off x="6457950" y="4767263"/>
            <a:ext cx="2057400" cy="273844"/>
          </a:xfrm>
        </p:spPr>
        <p:txBody>
          <a:bodyPr/>
          <a:lstStyle/>
          <a:p>
            <a:fld id="{7D9BB5D0-35E4-459D-AEF3-FE4D7C45CC19}" type="slidenum">
              <a:rPr lang="zh-CN" altLang="en-US" smtClean="0"/>
            </a:fld>
            <a:endParaRPr lang="zh-CN" altLang="en-US"/>
          </a:p>
        </p:txBody>
      </p:sp>
      <p:sp>
        <p:nvSpPr>
          <p:cNvPr id="6" name="矩形 5"/>
          <p:cNvSpPr/>
          <p:nvPr userDrawn="1"/>
        </p:nvSpPr>
        <p:spPr>
          <a:xfrm>
            <a:off x="-24765" y="-6191"/>
            <a:ext cx="9168765" cy="5155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8" name="标题 7"/>
          <p:cNvSpPr>
            <a:spLocks noGrp="1"/>
          </p:cNvSpPr>
          <p:nvPr>
            <p:ph type="ctrTitle"/>
          </p:nvPr>
        </p:nvSpPr>
        <p:spPr>
          <a:xfrm>
            <a:off x="259080" y="72390"/>
            <a:ext cx="5461159" cy="393859"/>
          </a:xfrm>
        </p:spPr>
        <p:txBody>
          <a:bodyPr anchor="b"/>
          <a:lstStyle>
            <a:lvl1pPr algn="l">
              <a:defRPr sz="1500"/>
            </a:lvl1pPr>
          </a:lstStyle>
          <a:p>
            <a:r>
              <a:rPr lang="zh-CN" altLang="en-US" smtClean="0"/>
              <a:t>单击此处编辑母版标题样式</a:t>
            </a:r>
            <a:endParaRPr lang="zh-CN" altLang="en-US"/>
          </a:p>
        </p:txBody>
      </p:sp>
      <p:sp>
        <p:nvSpPr>
          <p:cNvPr id="9" name="Shape 22"/>
          <p:cNvSpPr>
            <a:spLocks noChangeArrowheads="1"/>
          </p:cNvSpPr>
          <p:nvPr userDrawn="1"/>
        </p:nvSpPr>
        <p:spPr bwMode="auto">
          <a:xfrm>
            <a:off x="-952" y="134303"/>
            <a:ext cx="189000" cy="270000"/>
          </a:xfrm>
          <a:prstGeom prst="rect">
            <a:avLst/>
          </a:prstGeom>
          <a:solidFill>
            <a:srgbClr val="C51A24"/>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685800"/>
            <a:ext cx="7349400" cy="1927800"/>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2670300"/>
            <a:ext cx="7349400" cy="110430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117800"/>
            <a:ext cx="8226900" cy="35694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17145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2886300"/>
            <a:ext cx="5826600" cy="575100"/>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3461400"/>
            <a:ext cx="5826600" cy="650700"/>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125900"/>
            <a:ext cx="3882600" cy="35613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125900"/>
            <a:ext cx="3882600" cy="3561300"/>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071900"/>
            <a:ext cx="4006800" cy="2862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390500"/>
            <a:ext cx="4006800" cy="32967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066297"/>
            <a:ext cx="4006800" cy="2862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390500"/>
            <a:ext cx="4006800" cy="32967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166400"/>
            <a:ext cx="3924808" cy="3456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166400"/>
            <a:ext cx="3920400" cy="3456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685800"/>
            <a:ext cx="783000" cy="37719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685800"/>
            <a:ext cx="6876900" cy="377190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200150"/>
            <a:ext cx="4032504" cy="394335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200150"/>
            <a:ext cx="4032504" cy="394335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580500"/>
            <a:ext cx="8229600" cy="4112100"/>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1863000"/>
            <a:ext cx="7349400" cy="7641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2670300"/>
            <a:ext cx="7349400" cy="353700"/>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7" name="灯片编号占位符 6"/>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9" name="灯片编号占位符 8"/>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5" name="灯片编号占位符 4"/>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4" name="灯片编号占位符 3"/>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7" name="灯片编号占位符 6"/>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333829"/>
            <a:ext cx="3655181" cy="617934"/>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1999034"/>
            <a:ext cx="3655181" cy="26432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1999034"/>
            <a:ext cx="3673182" cy="26432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460375"/>
            <a:ext cx="5486400" cy="30861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7" name="灯片编号占位符 6"/>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06375"/>
            <a:ext cx="6019800" cy="438785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vert="horz" wrap="square" lIns="45718" tIns="45718" rIns="45718" bIns="45718"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ts val="700"/>
              </a:spcBef>
              <a:spcAft>
                <a:spcPct val="0"/>
              </a:spcAft>
              <a:buClrTx/>
              <a:buSzPct val="100000"/>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uLnTx/>
              <a:uFillTx/>
              <a:latin typeface="+mn-lt"/>
              <a:ea typeface="+mn-ea"/>
              <a:cs typeface="Calibri" panose="020F0502020204030204" pitchFamily="34" charset="0"/>
              <a:sym typeface="Calibri" panose="020F0502020204030204" pitchFamily="34" charset="0"/>
            </a:endParaRPr>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theme" Target="../theme/theme3.xml"/><Relationship Id="rId8" Type="http://schemas.openxmlformats.org/officeDocument/2006/relationships/image" Target="../media/image1.png"/><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8" Type="http://schemas.openxmlformats.org/officeDocument/2006/relationships/theme" Target="../theme/theme4.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2" Type="http://schemas.openxmlformats.org/officeDocument/2006/relationships/theme" Target="../theme/theme5.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标题 1024"/>
          <p:cNvSpPr>
            <a:spLocks noGrp="1"/>
          </p:cNvSpPr>
          <p:nvPr>
            <p:ph type="title"/>
          </p:nvPr>
        </p:nvSpPr>
        <p:spPr>
          <a:xfrm>
            <a:off x="457200" y="68263"/>
            <a:ext cx="8229600" cy="1131887"/>
          </a:xfrm>
          <a:prstGeom prst="rect">
            <a:avLst/>
          </a:prstGeom>
          <a:noFill/>
          <a:ln w="12700">
            <a:noFill/>
          </a:ln>
        </p:spPr>
        <p:txBody>
          <a:bodyPr lIns="45718" tIns="45718" rIns="45718" bIns="45718" anchor="ctr"/>
          <a:lstStyle/>
          <a:p>
            <a:pPr lvl="0"/>
            <a:r>
              <a:rPr lang="en-US" altLang="zh-CN" dirty="0"/>
              <a:t>Click to edit Master title style</a:t>
            </a:r>
            <a:endParaRPr lang="en-US" altLang="zh-CN" dirty="0"/>
          </a:p>
        </p:txBody>
      </p:sp>
      <p:sp>
        <p:nvSpPr>
          <p:cNvPr id="1027" name="文本占位符 1025"/>
          <p:cNvSpPr>
            <a:spLocks noGrp="1"/>
          </p:cNvSpPr>
          <p:nvPr>
            <p:ph type="body"/>
          </p:nvPr>
        </p:nvSpPr>
        <p:spPr>
          <a:xfrm>
            <a:off x="457200" y="1200150"/>
            <a:ext cx="8229600" cy="3943350"/>
          </a:xfrm>
          <a:prstGeom prst="rect">
            <a:avLst/>
          </a:prstGeom>
          <a:noFill/>
          <a:ln w="12700">
            <a:noFill/>
          </a:ln>
        </p:spPr>
        <p:txBody>
          <a:bodyPr lIns="45718" tIns="45718" rIns="45718" bIns="45718" anchor="t"/>
          <a:lstStyle/>
          <a:p>
            <a:pPr lvl="0"/>
            <a:r>
              <a:rPr lang="en-US" altLang="zh-CN" dirty="0"/>
              <a:t>Click to edit Master text styles</a:t>
            </a:r>
            <a:endParaRPr lang="en-US" altLang="zh-CN" dirty="0"/>
          </a:p>
          <a:p>
            <a:pPr lvl="1" indent="-3259455"/>
            <a:r>
              <a:rPr lang="en-US" altLang="zh-CN" dirty="0"/>
              <a:t>Second level</a:t>
            </a:r>
            <a:endParaRPr lang="en-US" altLang="zh-CN" dirty="0"/>
          </a:p>
          <a:p>
            <a:pPr lvl="2" indent="-3038475"/>
            <a:r>
              <a:rPr lang="en-US" altLang="zh-CN" dirty="0"/>
              <a:t>Third level</a:t>
            </a:r>
            <a:endParaRPr lang="en-US" altLang="zh-CN" dirty="0"/>
          </a:p>
          <a:p>
            <a:pPr lvl="3" indent="-3634105"/>
            <a:r>
              <a:rPr lang="en-US" altLang="zh-CN" dirty="0"/>
              <a:t>Fourth level</a:t>
            </a:r>
            <a:endParaRPr lang="en-US" altLang="zh-CN" dirty="0"/>
          </a:p>
          <a:p>
            <a:pPr lvl="4" indent="-3634105"/>
            <a:r>
              <a:rPr lang="en-US" altLang="zh-CN" dirty="0"/>
              <a:t>Fifth level</a:t>
            </a:r>
            <a:endParaRPr lang="en-US" altLang="zh-CN" dirty="0"/>
          </a:p>
        </p:txBody>
      </p:sp>
      <p:sp>
        <p:nvSpPr>
          <p:cNvPr id="2" name="灯片编号占位符 1026"/>
          <p:cNvSpPr>
            <a:spLocks noGrp="1"/>
          </p:cNvSpPr>
          <p:nvPr>
            <p:ph type="sldNum" sz="quarter" idx="2"/>
          </p:nvPr>
        </p:nvSpPr>
        <p:spPr>
          <a:xfrm>
            <a:off x="8426450" y="4765675"/>
            <a:ext cx="257175" cy="269875"/>
          </a:xfrm>
          <a:prstGeom prst="rect">
            <a:avLst/>
          </a:prstGeom>
          <a:noFill/>
          <a:ln w="12700">
            <a:noFill/>
          </a:ln>
        </p:spPr>
        <p:txBody>
          <a:bodyPr vert="horz" wrap="none" lIns="45718" tIns="45718" rIns="45718" bIns="45718" numCol="1" anchor="ctr" anchorCtr="0" compatLnSpc="1"/>
          <a:lstStyle/>
          <a:p>
            <a:pPr lvl="0" algn="r" eaLnBrk="1" fontAlgn="base" hangingPunct="1"/>
            <a:fld id="{9A0DB2DC-4C9A-4742-B13C-FB6460FD3503}" type="slidenum">
              <a:rPr lang="zh-CN" altLang="en-US" sz="1200" b="0" strike="noStrike" noProof="1" dirty="0">
                <a:solidFill>
                  <a:srgbClr val="888888"/>
                </a:solidFill>
                <a:latin typeface="Calibri" panose="020F0502020204030204" pitchFamily="34" charset="0"/>
                <a:ea typeface="宋体" panose="02010600030101010101" pitchFamily="2" charset="-122"/>
                <a:cs typeface="+mn-ea"/>
              </a:rPr>
            </a:fld>
            <a:endParaRPr lang="zh-CN" altLang="en-US" sz="1200" b="0" strike="noStrike" noProof="1">
              <a:solidFill>
                <a:srgbClr val="888888"/>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buFont typeface="Arial" panose="020B0604020202020204" pitchFamily="34" charset="0"/>
        <a:defRPr sz="4400" kern="1200">
          <a:solidFill>
            <a:srgbClr val="000000"/>
          </a:solidFill>
          <a:latin typeface="+mj-lt"/>
          <a:ea typeface="+mj-ea"/>
          <a:cs typeface="Calibri" panose="020F0502020204030204" pitchFamily="34" charset="0"/>
          <a:sym typeface="Calibri" panose="020F0502020204030204" pitchFamily="34" charset="0"/>
        </a:defRPr>
      </a:lvl1pPr>
      <a:lvl2pPr algn="ctr" rtl="0" eaLnBrk="0" fontAlgn="base" hangingPunct="0">
        <a:spcBef>
          <a:spcPct val="0"/>
        </a:spcBef>
        <a:spcAft>
          <a:spcPct val="0"/>
        </a:spcAft>
        <a:buFont typeface="Arial" panose="020B0604020202020204" pitchFamily="34" charset="0"/>
        <a:defRPr sz="44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lgn="ctr" rtl="0" eaLnBrk="0" fontAlgn="base" hangingPunct="0">
        <a:spcBef>
          <a:spcPct val="0"/>
        </a:spcBef>
        <a:spcAft>
          <a:spcPct val="0"/>
        </a:spcAft>
        <a:buFont typeface="Arial" panose="020B0604020202020204" pitchFamily="34" charset="0"/>
        <a:defRPr sz="44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lgn="ctr" rtl="0" eaLnBrk="0" fontAlgn="base" hangingPunct="0">
        <a:spcBef>
          <a:spcPct val="0"/>
        </a:spcBef>
        <a:spcAft>
          <a:spcPct val="0"/>
        </a:spcAft>
        <a:buFont typeface="Arial" panose="020B0604020202020204" pitchFamily="34" charset="0"/>
        <a:defRPr sz="44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lgn="ctr" rtl="0" eaLnBrk="0" fontAlgn="base" hangingPunct="0">
        <a:spcBef>
          <a:spcPct val="0"/>
        </a:spcBef>
        <a:spcAft>
          <a:spcPct val="0"/>
        </a:spcAft>
        <a:buFont typeface="Arial" panose="020B0604020202020204" pitchFamily="34" charset="0"/>
        <a:defRPr sz="44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algn="ctr" rtl="0" fontAlgn="base" hangingPunct="0">
        <a:spcBef>
          <a:spcPct val="0"/>
        </a:spcBef>
        <a:spcAft>
          <a:spcPct val="0"/>
        </a:spcAft>
        <a:buFont typeface="Arial" panose="020B0604020202020204" pitchFamily="34" charset="0"/>
        <a:defRPr sz="44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algn="ctr" rtl="0" fontAlgn="base" hangingPunct="0">
        <a:spcBef>
          <a:spcPct val="0"/>
        </a:spcBef>
        <a:spcAft>
          <a:spcPct val="0"/>
        </a:spcAft>
        <a:buFont typeface="Arial" panose="020B0604020202020204" pitchFamily="34" charset="0"/>
        <a:defRPr sz="44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algn="ctr" rtl="0" fontAlgn="base" hangingPunct="0">
        <a:spcBef>
          <a:spcPct val="0"/>
        </a:spcBef>
        <a:spcAft>
          <a:spcPct val="0"/>
        </a:spcAft>
        <a:buFont typeface="Arial" panose="020B0604020202020204" pitchFamily="34" charset="0"/>
        <a:defRPr sz="44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algn="ctr" rtl="0" fontAlgn="base" hangingPunct="0">
        <a:spcBef>
          <a:spcPct val="0"/>
        </a:spcBef>
        <a:spcAft>
          <a:spcPct val="0"/>
        </a:spcAft>
        <a:buFont typeface="Arial" panose="020B0604020202020204" pitchFamily="34" charset="0"/>
        <a:defRPr sz="44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marL="342900" indent="-342900" algn="l" rtl="0" eaLnBrk="0" fontAlgn="base" hangingPunct="0">
        <a:spcBef>
          <a:spcPts val="700"/>
        </a:spcBef>
        <a:spcAft>
          <a:spcPct val="0"/>
        </a:spcAft>
        <a:buSzPct val="100000"/>
        <a:buFont typeface="Arial" panose="020B0604020202020204" pitchFamily="34" charset="0"/>
        <a:buChar char="•"/>
        <a:defRPr sz="3200" kern="1200">
          <a:solidFill>
            <a:srgbClr val="000000"/>
          </a:solidFill>
          <a:latin typeface="+mn-lt"/>
          <a:ea typeface="+mn-ea"/>
          <a:cs typeface="Calibri" panose="020F0502020204030204" pitchFamily="34" charset="0"/>
          <a:sym typeface="Calibri" panose="020F0502020204030204" pitchFamily="34" charset="0"/>
        </a:defRPr>
      </a:lvl1pPr>
      <a:lvl2pPr marL="3716655" lvl="1" indent="-3259455" algn="l" rtl="0" eaLnBrk="0" fontAlgn="base" hangingPunct="0">
        <a:spcBef>
          <a:spcPts val="700"/>
        </a:spcBef>
        <a:spcAft>
          <a:spcPct val="0"/>
        </a:spcAft>
        <a:buSzPct val="100000"/>
        <a:buFont typeface="Arial" panose="020B0604020202020204" pitchFamily="34" charset="0"/>
        <a:buChar char="–"/>
        <a:defRPr sz="3200" kern="1200">
          <a:solidFill>
            <a:srgbClr val="000000"/>
          </a:solidFill>
          <a:latin typeface="+mn-lt"/>
          <a:ea typeface="+mn-ea"/>
          <a:cs typeface="Calibri" panose="020F0502020204030204" pitchFamily="34" charset="0"/>
          <a:sym typeface="Calibri" panose="020F0502020204030204" pitchFamily="34" charset="0"/>
        </a:defRPr>
      </a:lvl2pPr>
      <a:lvl3pPr marL="3952875" lvl="2" indent="-3038475" algn="l" rtl="0" eaLnBrk="0" fontAlgn="base" hangingPunct="0">
        <a:spcBef>
          <a:spcPts val="700"/>
        </a:spcBef>
        <a:spcAft>
          <a:spcPct val="0"/>
        </a:spcAft>
        <a:buSzPct val="100000"/>
        <a:buFont typeface="Arial" panose="020B0604020202020204" pitchFamily="34" charset="0"/>
        <a:buChar char="•"/>
        <a:defRPr sz="3200" kern="1200">
          <a:solidFill>
            <a:srgbClr val="000000"/>
          </a:solidFill>
          <a:latin typeface="+mn-lt"/>
          <a:ea typeface="+mn-ea"/>
          <a:cs typeface="Calibri" panose="020F0502020204030204" pitchFamily="34" charset="0"/>
          <a:sym typeface="Calibri" panose="020F0502020204030204" pitchFamily="34" charset="0"/>
        </a:defRPr>
      </a:lvl3pPr>
      <a:lvl4pPr marL="5005705" lvl="3" indent="-3634105" algn="l" rtl="0" eaLnBrk="0" fontAlgn="base" hangingPunct="0">
        <a:spcBef>
          <a:spcPts val="700"/>
        </a:spcBef>
        <a:spcAft>
          <a:spcPct val="0"/>
        </a:spcAft>
        <a:buSzPct val="100000"/>
        <a:buFont typeface="Arial" panose="020B0604020202020204" pitchFamily="34" charset="0"/>
        <a:buChar char="–"/>
        <a:defRPr sz="3200" kern="1200">
          <a:solidFill>
            <a:srgbClr val="000000"/>
          </a:solidFill>
          <a:latin typeface="+mn-lt"/>
          <a:ea typeface="+mn-ea"/>
          <a:cs typeface="Calibri" panose="020F0502020204030204" pitchFamily="34" charset="0"/>
          <a:sym typeface="Calibri" panose="020F0502020204030204" pitchFamily="34" charset="0"/>
        </a:defRPr>
      </a:lvl4pPr>
      <a:lvl5pPr marL="5462905" lvl="4" indent="-3634105" algn="l" rtl="0" eaLnBrk="0" fontAlgn="base" hangingPunct="0">
        <a:spcBef>
          <a:spcPts val="700"/>
        </a:spcBef>
        <a:spcAft>
          <a:spcPct val="0"/>
        </a:spcAft>
        <a:buSzPct val="100000"/>
        <a:buFont typeface="Arial" panose="020B0604020202020204" pitchFamily="34" charset="0"/>
        <a:buChar char="»"/>
        <a:defRPr sz="3200" kern="1200">
          <a:solidFill>
            <a:srgbClr val="000000"/>
          </a:solidFill>
          <a:latin typeface="+mn-lt"/>
          <a:ea typeface="+mn-ea"/>
          <a:cs typeface="Calibri" panose="020F0502020204030204" pitchFamily="34" charset="0"/>
          <a:sym typeface="Calibri" panose="020F0502020204030204" pitchFamily="34" charset="0"/>
        </a:defRPr>
      </a:lvl5pPr>
      <a:lvl6pPr marL="2514600" lvl="5" indent="-228600" algn="l" defTabSz="914400" eaLnBrk="1" fontAlgn="base" latinLnBrk="0" hangingPunct="0">
        <a:lnSpc>
          <a:spcPct val="100000"/>
        </a:lnSpc>
        <a:spcBef>
          <a:spcPts val="700"/>
        </a:spcBef>
        <a:spcAft>
          <a:spcPct val="0"/>
        </a:spcAft>
        <a:buSzPct val="100000"/>
        <a:buFont typeface="Arial" panose="020B0604020202020204" pitchFamily="34" charset="0"/>
        <a:defRPr sz="3200" b="0" i="0" u="none" kern="1200" baseline="0">
          <a:solidFill>
            <a:srgbClr val="000000"/>
          </a:solidFill>
          <a:latin typeface="+mn-lt"/>
          <a:ea typeface="+mn-ea"/>
          <a:cs typeface="+mn-cs"/>
          <a:sym typeface="Calibri" panose="020F0502020204030204" pitchFamily="34" charset="0"/>
        </a:defRPr>
      </a:lvl6pPr>
      <a:lvl7pPr marL="2971800" lvl="6" indent="-228600" algn="l" defTabSz="914400" eaLnBrk="1" fontAlgn="base" latinLnBrk="0" hangingPunct="0">
        <a:lnSpc>
          <a:spcPct val="100000"/>
        </a:lnSpc>
        <a:spcBef>
          <a:spcPts val="700"/>
        </a:spcBef>
        <a:spcAft>
          <a:spcPct val="0"/>
        </a:spcAft>
        <a:buSzPct val="100000"/>
        <a:buFont typeface="Arial" panose="020B0604020202020204" pitchFamily="34" charset="0"/>
        <a:defRPr sz="3200" b="0" i="0" u="none" kern="1200" baseline="0">
          <a:solidFill>
            <a:srgbClr val="000000"/>
          </a:solidFill>
          <a:latin typeface="+mn-lt"/>
          <a:ea typeface="+mn-ea"/>
          <a:cs typeface="+mn-cs"/>
          <a:sym typeface="Calibri" panose="020F0502020204030204" pitchFamily="34" charset="0"/>
        </a:defRPr>
      </a:lvl7pPr>
      <a:lvl8pPr marL="3429000" lvl="7" indent="-228600" algn="l" defTabSz="914400" eaLnBrk="1" fontAlgn="base" latinLnBrk="0" hangingPunct="0">
        <a:lnSpc>
          <a:spcPct val="100000"/>
        </a:lnSpc>
        <a:spcBef>
          <a:spcPts val="700"/>
        </a:spcBef>
        <a:spcAft>
          <a:spcPct val="0"/>
        </a:spcAft>
        <a:buSzPct val="100000"/>
        <a:buFont typeface="Arial" panose="020B0604020202020204" pitchFamily="34" charset="0"/>
        <a:defRPr sz="3200" b="0" i="0" u="none" kern="1200" baseline="0">
          <a:solidFill>
            <a:srgbClr val="000000"/>
          </a:solidFill>
          <a:latin typeface="+mn-lt"/>
          <a:ea typeface="+mn-ea"/>
          <a:cs typeface="+mn-cs"/>
          <a:sym typeface="Calibri" panose="020F0502020204030204" pitchFamily="34" charset="0"/>
        </a:defRPr>
      </a:lvl8pPr>
      <a:lvl9pPr marL="3886200" lvl="8" indent="-228600" algn="l" defTabSz="914400" eaLnBrk="1" fontAlgn="base" latinLnBrk="0" hangingPunct="0">
        <a:lnSpc>
          <a:spcPct val="100000"/>
        </a:lnSpc>
        <a:spcBef>
          <a:spcPts val="700"/>
        </a:spcBef>
        <a:spcAft>
          <a:spcPct val="0"/>
        </a:spcAft>
        <a:buSzPct val="100000"/>
        <a:buFont typeface="Arial" panose="020B0604020202020204" pitchFamily="34" charset="0"/>
        <a:defRPr sz="3200" b="0" i="0" u="none" kern="1200" baseline="0">
          <a:solidFill>
            <a:srgbClr val="000000"/>
          </a:solidFill>
          <a:latin typeface="+mn-lt"/>
          <a:ea typeface="+mn-ea"/>
          <a:cs typeface="+mn-cs"/>
          <a:sym typeface="Calibri" panose="020F0502020204030204" pitchFamily="34" charset="0"/>
        </a:defRPr>
      </a:lvl9pPr>
    </p:bodyStyle>
    <p:otherStyle>
      <a:lvl1pPr marL="0" lvl="0" indent="0" algn="l" defTabSz="914400" eaLnBrk="1" fontAlgn="base" latinLnBrk="0" hangingPunct="0">
        <a:lnSpc>
          <a:spcPct val="100000"/>
        </a:lnSpc>
        <a:spcBef>
          <a:spcPct val="0"/>
        </a:spcBef>
        <a:spcAft>
          <a:spcPct val="0"/>
        </a:spcAft>
        <a:buNone/>
        <a:defRPr sz="1600" b="1" i="0" u="none" kern="1200" baseline="0">
          <a:solidFill>
            <a:srgbClr val="000000"/>
          </a:solidFill>
          <a:latin typeface="+mn-lt"/>
          <a:ea typeface="+mn-ea"/>
          <a:cs typeface="+mn-cs"/>
          <a:sym typeface="Calibri" panose="020F0502020204030204" pitchFamily="34" charset="0"/>
        </a:defRPr>
      </a:lvl1pPr>
      <a:lvl2pPr marL="0" lvl="1" indent="0" algn="l" defTabSz="914400" eaLnBrk="1" fontAlgn="base" latinLnBrk="0" hangingPunct="0">
        <a:lnSpc>
          <a:spcPct val="100000"/>
        </a:lnSpc>
        <a:spcBef>
          <a:spcPct val="0"/>
        </a:spcBef>
        <a:spcAft>
          <a:spcPct val="0"/>
        </a:spcAft>
        <a:buNone/>
        <a:defRPr sz="1600" b="1" i="0" u="none" kern="1200" baseline="0">
          <a:solidFill>
            <a:srgbClr val="000000"/>
          </a:solidFill>
          <a:latin typeface="+mn-lt"/>
          <a:ea typeface="+mn-ea"/>
          <a:cs typeface="+mn-cs"/>
          <a:sym typeface="Calibri" panose="020F0502020204030204" pitchFamily="34" charset="0"/>
        </a:defRPr>
      </a:lvl2pPr>
      <a:lvl3pPr marL="0" lvl="2" indent="0" algn="l" defTabSz="914400" eaLnBrk="1" fontAlgn="base" latinLnBrk="0" hangingPunct="0">
        <a:lnSpc>
          <a:spcPct val="100000"/>
        </a:lnSpc>
        <a:spcBef>
          <a:spcPct val="0"/>
        </a:spcBef>
        <a:spcAft>
          <a:spcPct val="0"/>
        </a:spcAft>
        <a:buNone/>
        <a:defRPr sz="1600" b="1" i="0" u="none" kern="1200" baseline="0">
          <a:solidFill>
            <a:srgbClr val="000000"/>
          </a:solidFill>
          <a:latin typeface="+mn-lt"/>
          <a:ea typeface="+mn-ea"/>
          <a:cs typeface="+mn-cs"/>
          <a:sym typeface="Calibri" panose="020F0502020204030204" pitchFamily="34" charset="0"/>
        </a:defRPr>
      </a:lvl3pPr>
      <a:lvl4pPr marL="0" lvl="3" indent="0" algn="l" defTabSz="914400" eaLnBrk="1" fontAlgn="base" latinLnBrk="0" hangingPunct="0">
        <a:lnSpc>
          <a:spcPct val="100000"/>
        </a:lnSpc>
        <a:spcBef>
          <a:spcPct val="0"/>
        </a:spcBef>
        <a:spcAft>
          <a:spcPct val="0"/>
        </a:spcAft>
        <a:buNone/>
        <a:defRPr sz="1600" b="1" i="0" u="none" kern="1200" baseline="0">
          <a:solidFill>
            <a:srgbClr val="000000"/>
          </a:solidFill>
          <a:latin typeface="+mn-lt"/>
          <a:ea typeface="+mn-ea"/>
          <a:cs typeface="+mn-cs"/>
          <a:sym typeface="Calibri" panose="020F0502020204030204" pitchFamily="34" charset="0"/>
        </a:defRPr>
      </a:lvl4pPr>
      <a:lvl5pPr marL="0" lvl="4" indent="0" algn="l" defTabSz="914400" eaLnBrk="1" fontAlgn="base" latinLnBrk="0" hangingPunct="0">
        <a:lnSpc>
          <a:spcPct val="100000"/>
        </a:lnSpc>
        <a:spcBef>
          <a:spcPct val="0"/>
        </a:spcBef>
        <a:spcAft>
          <a:spcPct val="0"/>
        </a:spcAft>
        <a:buNone/>
        <a:defRPr sz="1600" b="1" i="0" u="none" kern="1200" baseline="0">
          <a:solidFill>
            <a:srgbClr val="000000"/>
          </a:solidFill>
          <a:latin typeface="+mn-lt"/>
          <a:ea typeface="+mn-ea"/>
          <a:cs typeface="+mn-cs"/>
          <a:sym typeface="Calibri" panose="020F0502020204030204" pitchFamily="34" charset="0"/>
        </a:defRPr>
      </a:lvl5pPr>
      <a:lvl6pPr marL="2286000" lvl="5" indent="0" algn="l" defTabSz="914400" eaLnBrk="1" fontAlgn="base" latinLnBrk="0" hangingPunct="0">
        <a:lnSpc>
          <a:spcPct val="100000"/>
        </a:lnSpc>
        <a:spcBef>
          <a:spcPct val="0"/>
        </a:spcBef>
        <a:spcAft>
          <a:spcPct val="0"/>
        </a:spcAft>
        <a:buNone/>
        <a:defRPr sz="1600" b="1" i="0" u="none" kern="1200" baseline="0">
          <a:solidFill>
            <a:srgbClr val="000000"/>
          </a:solidFill>
          <a:latin typeface="+mn-lt"/>
          <a:ea typeface="+mn-ea"/>
          <a:cs typeface="+mn-cs"/>
          <a:sym typeface="Calibri" panose="020F0502020204030204" pitchFamily="34" charset="0"/>
        </a:defRPr>
      </a:lvl6pPr>
      <a:lvl7pPr marL="2743200" lvl="6" indent="0" algn="l" defTabSz="914400" eaLnBrk="1" fontAlgn="base" latinLnBrk="0" hangingPunct="0">
        <a:lnSpc>
          <a:spcPct val="100000"/>
        </a:lnSpc>
        <a:spcBef>
          <a:spcPct val="0"/>
        </a:spcBef>
        <a:spcAft>
          <a:spcPct val="0"/>
        </a:spcAft>
        <a:buNone/>
        <a:defRPr sz="1600" b="1" i="0" u="none" kern="1200" baseline="0">
          <a:solidFill>
            <a:srgbClr val="000000"/>
          </a:solidFill>
          <a:latin typeface="+mn-lt"/>
          <a:ea typeface="+mn-ea"/>
          <a:cs typeface="+mn-cs"/>
          <a:sym typeface="Calibri" panose="020F0502020204030204" pitchFamily="34" charset="0"/>
        </a:defRPr>
      </a:lvl7pPr>
      <a:lvl8pPr marL="3200400" lvl="7" indent="0" algn="l" defTabSz="914400" eaLnBrk="1" fontAlgn="base" latinLnBrk="0" hangingPunct="0">
        <a:lnSpc>
          <a:spcPct val="100000"/>
        </a:lnSpc>
        <a:spcBef>
          <a:spcPct val="0"/>
        </a:spcBef>
        <a:spcAft>
          <a:spcPct val="0"/>
        </a:spcAft>
        <a:buNone/>
        <a:defRPr sz="1600" b="1" i="0" u="none" kern="1200" baseline="0">
          <a:solidFill>
            <a:srgbClr val="000000"/>
          </a:solidFill>
          <a:latin typeface="+mn-lt"/>
          <a:ea typeface="+mn-ea"/>
          <a:cs typeface="+mn-cs"/>
          <a:sym typeface="Calibri" panose="020F0502020204030204" pitchFamily="34" charset="0"/>
        </a:defRPr>
      </a:lvl8pPr>
      <a:lvl9pPr marL="3657600" lvl="8" indent="0" algn="l" defTabSz="914400" eaLnBrk="1" fontAlgn="base" latinLnBrk="0" hangingPunct="0">
        <a:lnSpc>
          <a:spcPct val="100000"/>
        </a:lnSpc>
        <a:spcBef>
          <a:spcPct val="0"/>
        </a:spcBef>
        <a:spcAft>
          <a:spcPct val="0"/>
        </a:spcAft>
        <a:buNone/>
        <a:defRPr sz="1600" b="1" i="0" u="none" kern="1200" baseline="0">
          <a:solidFill>
            <a:srgbClr val="000000"/>
          </a:solidFill>
          <a:latin typeface="+mn-lt"/>
          <a:ea typeface="+mn-ea"/>
          <a:cs typeface="+mn-cs"/>
          <a:sym typeface="Calibri" panose="020F0502020204030204" pitchFamily="34" charset="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456300"/>
            <a:ext cx="8226900" cy="5292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117800"/>
            <a:ext cx="8226900" cy="35694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4735800"/>
            <a:ext cx="2025000" cy="2376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4735800"/>
            <a:ext cx="2970000" cy="2376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4735800"/>
            <a:ext cx="2025000" cy="2376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6" name="标题 15"/>
          <p:cNvSpPr>
            <a:spLocks noGrp="1"/>
          </p:cNvSpPr>
          <p:nvPr>
            <p:ph type="ctrTitle"/>
          </p:nvPr>
        </p:nvSpPr>
        <p:spPr>
          <a:xfrm>
            <a:off x="187643" y="72390"/>
            <a:ext cx="7141369" cy="393859"/>
          </a:xfrm>
        </p:spPr>
        <p:txBody>
          <a:bodyPr anchor="b"/>
          <a:lstStyle>
            <a:lvl1pPr algn="l">
              <a:defRPr sz="1500"/>
            </a:lvl1pPr>
          </a:lstStyle>
          <a:p>
            <a:r>
              <a:rPr lang="zh-CN" altLang="en-US" smtClean="0"/>
              <a:t>单击此处编辑母版标题样式</a:t>
            </a:r>
            <a:endParaRPr lang="zh-CN" altLang="en-US"/>
          </a:p>
        </p:txBody>
      </p:sp>
      <p:sp>
        <p:nvSpPr>
          <p:cNvPr id="17" name="Shape 22"/>
          <p:cNvSpPr>
            <a:spLocks noChangeArrowheads="1"/>
          </p:cNvSpPr>
          <p:nvPr userDrawn="1"/>
        </p:nvSpPr>
        <p:spPr bwMode="auto">
          <a:xfrm>
            <a:off x="-952" y="134303"/>
            <a:ext cx="189000" cy="270000"/>
          </a:xfrm>
          <a:prstGeom prst="rect">
            <a:avLst/>
          </a:prstGeom>
          <a:solidFill>
            <a:srgbClr val="C51A24"/>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grpSp>
        <p:nvGrpSpPr>
          <p:cNvPr id="8" name="组合 7"/>
          <p:cNvGrpSpPr/>
          <p:nvPr userDrawn="1"/>
        </p:nvGrpSpPr>
        <p:grpSpPr>
          <a:xfrm>
            <a:off x="8131969" y="131921"/>
            <a:ext cx="782479" cy="275273"/>
            <a:chOff x="17075" y="277"/>
            <a:chExt cx="1643" cy="578"/>
          </a:xfrm>
        </p:grpSpPr>
        <p:grpSp>
          <p:nvGrpSpPr>
            <p:cNvPr id="11" name="组合 10"/>
            <p:cNvGrpSpPr/>
            <p:nvPr/>
          </p:nvGrpSpPr>
          <p:grpSpPr>
            <a:xfrm>
              <a:off x="17075" y="491"/>
              <a:ext cx="1643" cy="364"/>
              <a:chOff x="17075" y="619"/>
              <a:chExt cx="1643" cy="364"/>
            </a:xfrm>
          </p:grpSpPr>
          <p:sp>
            <p:nvSpPr>
              <p:cNvPr id="12" name="Shape 22"/>
              <p:cNvSpPr>
                <a:spLocks noChangeArrowheads="1"/>
              </p:cNvSpPr>
              <p:nvPr/>
            </p:nvSpPr>
            <p:spPr bwMode="auto">
              <a:xfrm>
                <a:off x="17075" y="619"/>
                <a:ext cx="1643" cy="290"/>
              </a:xfrm>
              <a:prstGeom prst="rect">
                <a:avLst/>
              </a:prstGeom>
              <a:solidFill>
                <a:schemeClr val="bg1">
                  <a:lumMod val="95000"/>
                </a:schemeClr>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13" name="Shape 26"/>
              <p:cNvSpPr/>
              <p:nvPr/>
            </p:nvSpPr>
            <p:spPr>
              <a:xfrm>
                <a:off x="17272" y="646"/>
                <a:ext cx="1250" cy="337"/>
              </a:xfrm>
              <a:prstGeom prst="rect">
                <a:avLst/>
              </a:prstGeom>
              <a:ln w="12700">
                <a:miter lim="400000"/>
              </a:ln>
              <a:effectLst/>
            </p:spPr>
            <p:txBody>
              <a:bodyPr wrap="square" lIns="45718" rIns="45718">
                <a:spAutoFit/>
              </a:bodyPr>
              <a:p>
                <a:pPr algn="ctr" fontAlgn="auto"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450" kern="0" baseline="0" dirty="0">
                    <a:solidFill>
                      <a:srgbClr val="D62F2F"/>
                    </a:solidFill>
                    <a:effectLst/>
                    <a:sym typeface="微软雅黑" panose="020B0503020204020204" pitchFamily="34" charset="-122"/>
                  </a:rPr>
                  <a:t>www.xybsyw.com</a:t>
                </a:r>
                <a:endParaRPr lang="en-US" altLang="zh-CN" sz="450" kern="0" baseline="0" dirty="0">
                  <a:solidFill>
                    <a:srgbClr val="D62F2F"/>
                  </a:solidFill>
                  <a:effectLst/>
                  <a:sym typeface="微软雅黑" panose="020B0503020204020204" pitchFamily="34" charset="-122"/>
                </a:endParaRPr>
              </a:p>
            </p:txBody>
          </p:sp>
        </p:grpSp>
        <p:pic>
          <p:nvPicPr>
            <p:cNvPr id="14" name="图片 13" descr="红色1"/>
            <p:cNvPicPr>
              <a:picLocks noChangeAspect="1"/>
            </p:cNvPicPr>
            <p:nvPr/>
          </p:nvPicPr>
          <p:blipFill>
            <a:blip r:embed="rId8"/>
            <a:stretch>
              <a:fillRect/>
            </a:stretch>
          </p:blipFill>
          <p:spPr>
            <a:xfrm>
              <a:off x="17432" y="277"/>
              <a:ext cx="929" cy="299"/>
            </a:xfrm>
            <a:prstGeom prst="rect">
              <a:avLst/>
            </a:prstGeom>
          </p:spPr>
        </p:pic>
      </p:gr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mc:AlternateContent xmlns:mc="http://schemas.openxmlformats.org/markup-compatibility/2006">
    <mc:Choice xmlns:p14="http://schemas.microsoft.com/office/powerpoint/2010/main" Requires="p14">
      <p:transition spd="slow" p14:dur="1250"/>
    </mc:Choice>
    <mc:Fallback>
      <p:transition spd="slow"/>
    </mc:Fallback>
  </mc:AlternateContent>
  <p:txStyles>
    <p:titleStyle>
      <a:lvl1pPr algn="l" defTabSz="685800" rtl="0" eaLnBrk="1" latinLnBrk="0" hangingPunct="1">
        <a:lnSpc>
          <a:spcPct val="90000"/>
        </a:lnSpc>
        <a:spcBef>
          <a:spcPct val="0"/>
        </a:spcBef>
        <a:buNone/>
        <a:defRPr sz="1500" b="1" kern="1200">
          <a:solidFill>
            <a:schemeClr val="tx1"/>
          </a:solidFill>
          <a:latin typeface="Microsoft YaHei Bold" panose="020B0502040204020203" charset="-122"/>
          <a:ea typeface="Microsoft YaHei Bold" panose="020B0502040204020203"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icrosoft YaHei Regular" panose="020B0502040204020203" charset="-122"/>
          <a:ea typeface="Microsoft YaHei Regular" panose="020B0502040204020203"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icrosoft YaHei Regular" panose="020B0502040204020203" charset="-122"/>
          <a:ea typeface="Microsoft YaHei Regular" panose="020B0502040204020203"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icrosoft YaHei Regular" panose="020B0502040204020203" charset="-122"/>
          <a:ea typeface="Microsoft YaHei Regular" panose="020B0502040204020203"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icrosoft YaHei Regular" panose="020B0502040204020203" charset="-122"/>
          <a:ea typeface="Microsoft YaHei Regular" panose="020B0502040204020203"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icrosoft YaHei Regular" panose="020B0502040204020203" charset="-122"/>
          <a:ea typeface="Microsoft YaHei Regular" panose="020B0502040204020203"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456300"/>
            <a:ext cx="8226900" cy="5292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117800"/>
            <a:ext cx="8226900" cy="35694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4735800"/>
            <a:ext cx="2025000" cy="2376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4735800"/>
            <a:ext cx="2970000" cy="2376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4735800"/>
            <a:ext cx="2025000" cy="2376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4099" name="文本占位符 2"/>
          <p:cNvSpPr>
            <a:spLocks noGrp="1"/>
          </p:cNvSpPr>
          <p:nvPr>
            <p:ph type="body"/>
          </p:nvPr>
        </p:nvSpPr>
        <p:spPr>
          <a:xfrm>
            <a:off x="457200" y="1200150"/>
            <a:ext cx="8229600" cy="3394075"/>
          </a:xfrm>
          <a:prstGeom prst="rect">
            <a:avLst/>
          </a:prstGeom>
          <a:noFill/>
          <a:ln w="9525">
            <a:noFill/>
          </a:ln>
        </p:spPr>
        <p:txBody>
          <a:bodyPr anchor="t"/>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457200" y="4767263"/>
            <a:ext cx="2133600" cy="274638"/>
          </a:xfrm>
          <a:prstGeom prst="rect">
            <a:avLst/>
          </a:prstGeom>
        </p:spPr>
        <p:txBody>
          <a:bodyPr vert="horz" wrap="square" lIns="91440" tIns="45720" rIns="91440" bIns="45720" numCol="1" anchor="ctr" anchorCtr="0" compatLnSpc="1"/>
          <a:lstStyle>
            <a:lvl1pPr>
              <a:defRPr sz="1200" smtClean="0">
                <a:solidFill>
                  <a:srgbClr val="898989"/>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5" name="页脚占位符 4"/>
          <p:cNvSpPr>
            <a:spLocks noGrp="1"/>
          </p:cNvSpPr>
          <p:nvPr>
            <p:ph type="ftr" sz="quarter" idx="3"/>
          </p:nvPr>
        </p:nvSpPr>
        <p:spPr>
          <a:xfrm>
            <a:off x="3124200" y="4767263"/>
            <a:ext cx="2895600" cy="274638"/>
          </a:xfrm>
          <a:prstGeom prst="rect">
            <a:avLst/>
          </a:prstGeom>
        </p:spPr>
        <p:txBody>
          <a:bodyPr vert="horz" wrap="square" lIns="91440" tIns="45720" rIns="91440" bIns="45720" numCol="1" anchor="ctr" anchorCtr="0" compatLnSpc="1"/>
          <a:lstStyle>
            <a:lvl1pPr algn="ctr">
              <a:defRPr sz="1200" smtClean="0">
                <a:solidFill>
                  <a:srgbClr val="898989"/>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6" name="灯片编号占位符 5"/>
          <p:cNvSpPr>
            <a:spLocks noGrp="1"/>
          </p:cNvSpPr>
          <p:nvPr>
            <p:ph type="sldNum" sz="quarter" idx="4"/>
          </p:nvPr>
        </p:nvSpPr>
        <p:spPr>
          <a:xfrm>
            <a:off x="6553200" y="4767263"/>
            <a:ext cx="2133600" cy="274638"/>
          </a:xfrm>
          <a:prstGeom prst="rect">
            <a:avLst/>
          </a:prstGeom>
        </p:spPr>
        <p:txBody>
          <a:bodyPr vert="horz" wrap="square" lIns="91440" tIns="45720" rIns="91440" bIns="45720" numCol="1" anchor="ctr" anchorCtr="0" compatLnSpc="1"/>
          <a:lstStyle/>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a:solidFill>
                <a:srgbClr val="898989"/>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 Id="rId3" Type="http://schemas.openxmlformats.org/officeDocument/2006/relationships/tags" Target="../tags/tag126.xml"/><Relationship Id="rId2" Type="http://schemas.openxmlformats.org/officeDocument/2006/relationships/image" Target="../media/image7.png"/><Relationship Id="rId1" Type="http://schemas.openxmlformats.org/officeDocument/2006/relationships/tags" Target="../tags/tag12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5.png"/><Relationship Id="rId1" Type="http://schemas.openxmlformats.org/officeDocument/2006/relationships/tags" Target="../tags/tag12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9.png"/><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9.xml"/><Relationship Id="rId2" Type="http://schemas.openxmlformats.org/officeDocument/2006/relationships/image" Target="../media/image1.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2"/>
          <p:cNvSpPr>
            <a:spLocks noChangeArrowheads="1"/>
          </p:cNvSpPr>
          <p:nvPr/>
        </p:nvSpPr>
        <p:spPr bwMode="auto">
          <a:xfrm>
            <a:off x="0" y="988695"/>
            <a:ext cx="9144000" cy="2946083"/>
          </a:xfrm>
          <a:prstGeom prst="rect">
            <a:avLst/>
          </a:prstGeom>
          <a:solidFill>
            <a:schemeClr val="bg2"/>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6148" name="Shape 22"/>
          <p:cNvSpPr>
            <a:spLocks noChangeArrowheads="1"/>
          </p:cNvSpPr>
          <p:nvPr/>
        </p:nvSpPr>
        <p:spPr bwMode="auto">
          <a:xfrm>
            <a:off x="733901" y="801529"/>
            <a:ext cx="7676674" cy="3319939"/>
          </a:xfrm>
          <a:prstGeom prst="rect">
            <a:avLst/>
          </a:prstGeom>
          <a:solidFill>
            <a:srgbClr val="C51A24"/>
          </a:solidFill>
          <a:ln w="12700">
            <a:noFill/>
            <a:miter lim="400000"/>
          </a:ln>
          <a:effectLst/>
        </p:spPr>
        <p:txBody>
          <a:bodyPr lIns="45718" rIns="45718" anchor="ctr"/>
          <a:lstStyle/>
          <a:p>
            <a:pPr algn="ct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pic>
        <p:nvPicPr>
          <p:cNvPr id="6151" name="未标题-2-01.png" descr="未标题-2-01.png"/>
          <p:cNvPicPr>
            <a:picLocks noChangeAspect="1"/>
          </p:cNvPicPr>
          <p:nvPr/>
        </p:nvPicPr>
        <p:blipFill>
          <a:blip r:embed="rId1"/>
          <a:srcRect l="11929" t="5841" r="17577" b="54250"/>
          <a:stretch>
            <a:fillRect/>
          </a:stretch>
        </p:blipFill>
        <p:spPr bwMode="auto">
          <a:xfrm>
            <a:off x="-54292" y="22860"/>
            <a:ext cx="9198293" cy="5174456"/>
          </a:xfrm>
          <a:prstGeom prst="rect">
            <a:avLst/>
          </a:prstGeom>
          <a:noFill/>
          <a:ln w="12700">
            <a:noFill/>
            <a:miter lim="400000"/>
            <a:headEnd/>
            <a:tailEnd/>
          </a:ln>
        </p:spPr>
      </p:pic>
      <p:sp>
        <p:nvSpPr>
          <p:cNvPr id="24" name="Shape 26"/>
          <p:cNvSpPr/>
          <p:nvPr/>
        </p:nvSpPr>
        <p:spPr>
          <a:xfrm>
            <a:off x="3021330" y="3127375"/>
            <a:ext cx="3148965" cy="299085"/>
          </a:xfrm>
          <a:prstGeom prst="rect">
            <a:avLst/>
          </a:prstGeom>
          <a:ln w="12700">
            <a:miter lim="400000"/>
          </a:ln>
          <a:effectLst>
            <a:outerShdw blurRad="63500" rotWithShape="0">
              <a:srgbClr val="808080">
                <a:alpha val="31423"/>
              </a:srgbClr>
            </a:outerShdw>
          </a:effectLst>
        </p:spPr>
        <p:txBody>
          <a:bodyPr wrap="square" lIns="45718" rIns="45718">
            <a:spAutoFit/>
          </a:bodyPr>
          <a:p>
            <a:pPr lvl="0" algn="ctr"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350" kern="0" dirty="0">
                <a:sym typeface="微软雅黑" panose="020B0503020204020204" pitchFamily="34" charset="-122"/>
              </a:rPr>
              <a:t>指导老师</a:t>
            </a:r>
            <a:endParaRPr lang="zh-CN" sz="1350" kern="0" dirty="0">
              <a:sym typeface="微软雅黑" panose="020B0503020204020204" pitchFamily="34" charset="-122"/>
            </a:endParaRPr>
          </a:p>
        </p:txBody>
      </p:sp>
      <p:sp>
        <p:nvSpPr>
          <p:cNvPr id="16" name="Shape 26"/>
          <p:cNvSpPr/>
          <p:nvPr/>
        </p:nvSpPr>
        <p:spPr>
          <a:xfrm>
            <a:off x="1127760" y="1405414"/>
            <a:ext cx="6888956" cy="1337945"/>
          </a:xfrm>
          <a:prstGeom prst="rect">
            <a:avLst/>
          </a:prstGeom>
          <a:ln w="12700">
            <a:miter lim="400000"/>
          </a:ln>
          <a:effectLst>
            <a:outerShdw blurRad="63500" rotWithShape="0">
              <a:srgbClr val="808080">
                <a:alpha val="31423"/>
              </a:srgbClr>
            </a:outerShdw>
          </a:effectLst>
        </p:spPr>
        <p:txBody>
          <a:bodyPr wrap="square" lIns="45718" rIns="45718">
            <a:spAutoFit/>
          </a:bodyPr>
          <a:lstStyle/>
          <a:p>
            <a:pPr lvl="0" algn="ctr" hangingPunct="0">
              <a:lnSpc>
                <a:spcPct val="15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3300" b="1" kern="0" dirty="0">
                <a:sym typeface="微软雅黑" panose="020B0503020204020204" pitchFamily="34" charset="-122"/>
              </a:rPr>
              <a:t>校友邦实习实训平台</a:t>
            </a:r>
            <a:endParaRPr lang="zh-CN" sz="3600" b="1" kern="0" dirty="0">
              <a:sym typeface="微软雅黑" panose="020B0503020204020204" pitchFamily="34" charset="-122"/>
            </a:endParaRPr>
          </a:p>
          <a:p>
            <a:pPr lvl="0" algn="ctr" hangingPunct="0">
              <a:lnSpc>
                <a:spcPct val="15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2100" kern="0" dirty="0">
                <a:sym typeface="微软雅黑" panose="020B0503020204020204" pitchFamily="34" charset="-122"/>
              </a:rPr>
              <a:t>操作指南</a:t>
            </a:r>
            <a:endParaRPr lang="zh-CN" sz="2100" kern="0" dirty="0">
              <a:sym typeface="微软雅黑" panose="020B0503020204020204" pitchFamily="34" charset="-122"/>
            </a:endParaRPr>
          </a:p>
        </p:txBody>
      </p:sp>
      <p:cxnSp>
        <p:nvCxnSpPr>
          <p:cNvPr id="11" name="直接连接符 10"/>
          <p:cNvCxnSpPr/>
          <p:nvPr/>
        </p:nvCxnSpPr>
        <p:spPr>
          <a:xfrm>
            <a:off x="3781901" y="2923699"/>
            <a:ext cx="15801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10978" y="4356735"/>
            <a:ext cx="1122521" cy="359569"/>
            <a:chOff x="8365" y="9148"/>
            <a:chExt cx="2357" cy="755"/>
          </a:xfrm>
        </p:grpSpPr>
        <p:sp>
          <p:nvSpPr>
            <p:cNvPr id="29" name="Shape 22"/>
            <p:cNvSpPr>
              <a:spLocks noChangeArrowheads="1"/>
            </p:cNvSpPr>
            <p:nvPr/>
          </p:nvSpPr>
          <p:spPr bwMode="auto">
            <a:xfrm>
              <a:off x="8365" y="9454"/>
              <a:ext cx="2357" cy="416"/>
            </a:xfrm>
            <a:prstGeom prst="rect">
              <a:avLst/>
            </a:prstGeom>
            <a:solidFill>
              <a:schemeClr val="bg1">
                <a:lumMod val="95000"/>
              </a:schemeClr>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31" name="Shape 26"/>
            <p:cNvSpPr/>
            <p:nvPr/>
          </p:nvSpPr>
          <p:spPr>
            <a:xfrm>
              <a:off x="8647" y="9518"/>
              <a:ext cx="1793" cy="385"/>
            </a:xfrm>
            <a:prstGeom prst="rect">
              <a:avLst/>
            </a:prstGeom>
            <a:ln w="12700">
              <a:miter lim="400000"/>
            </a:ln>
            <a:effectLst/>
          </p:spPr>
          <p:txBody>
            <a:bodyPr wrap="square" lIns="45718" rIns="45718">
              <a:spAutoFit/>
            </a:bodyPr>
            <a:p>
              <a:pPr algn="ctr" fontAlgn="auto"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600" kern="0" baseline="0" dirty="0">
                  <a:solidFill>
                    <a:srgbClr val="C00000"/>
                  </a:solidFill>
                  <a:effectLst/>
                  <a:sym typeface="微软雅黑" panose="020B0503020204020204" pitchFamily="34" charset="-122"/>
                </a:rPr>
                <a:t>www.xybsyw.com</a:t>
              </a:r>
              <a:endParaRPr lang="en-US" altLang="zh-CN" sz="600" kern="0" baseline="0" dirty="0">
                <a:solidFill>
                  <a:srgbClr val="C00000"/>
                </a:solidFill>
                <a:effectLst/>
                <a:sym typeface="微软雅黑" panose="020B0503020204020204" pitchFamily="34" charset="-122"/>
              </a:endParaRPr>
            </a:p>
          </p:txBody>
        </p:sp>
        <p:pic>
          <p:nvPicPr>
            <p:cNvPr id="32" name="图片 31" descr="红色1"/>
            <p:cNvPicPr>
              <a:picLocks noChangeAspect="1"/>
            </p:cNvPicPr>
            <p:nvPr/>
          </p:nvPicPr>
          <p:blipFill>
            <a:blip r:embed="rId2"/>
            <a:stretch>
              <a:fillRect/>
            </a:stretch>
          </p:blipFill>
          <p:spPr>
            <a:xfrm>
              <a:off x="8876" y="9148"/>
              <a:ext cx="1335" cy="430"/>
            </a:xfrm>
            <a:prstGeom prst="rect">
              <a:avLst/>
            </a:prstGeom>
          </p:spPr>
        </p:pic>
      </p:gr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a:blip r:embed="rId1"/>
          <a:stretch>
            <a:fillRect/>
          </a:stretch>
        </p:blipFill>
        <p:spPr>
          <a:xfrm>
            <a:off x="259080" y="569595"/>
            <a:ext cx="8212455" cy="4003675"/>
          </a:xfrm>
          <a:prstGeom prst="rect">
            <a:avLst/>
          </a:prstGeom>
        </p:spPr>
      </p:pic>
      <p:sp>
        <p:nvSpPr>
          <p:cNvPr id="2" name="标题 1"/>
          <p:cNvSpPr>
            <a:spLocks noGrp="1"/>
          </p:cNvSpPr>
          <p:nvPr>
            <p:ph type="ctrTitle"/>
          </p:nvPr>
        </p:nvSpPr>
        <p:spPr/>
        <p:txBody>
          <a:bodyPr/>
          <a:p>
            <a:r>
              <a:rPr lang="zh-CN" altLang="en-US"/>
              <a:t>登录指南</a:t>
            </a:r>
            <a:r>
              <a:rPr lang="en-US" altLang="zh-CN"/>
              <a:t>-</a:t>
            </a:r>
            <a:r>
              <a:rPr lang="zh-CN" altLang="en-US"/>
              <a:t>电脑网页端</a:t>
            </a:r>
            <a:endParaRPr lang="zh-CN" altLang="en-US"/>
          </a:p>
        </p:txBody>
      </p:sp>
      <p:sp>
        <p:nvSpPr>
          <p:cNvPr id="7" name="文本框 6"/>
          <p:cNvSpPr txBox="1"/>
          <p:nvPr/>
        </p:nvSpPr>
        <p:spPr>
          <a:xfrm>
            <a:off x="5868035" y="1405889"/>
            <a:ext cx="246570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修改个人资料或角色切换</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cxnSp>
        <p:nvCxnSpPr>
          <p:cNvPr id="8" name="直接箭头连接符 7"/>
          <p:cNvCxnSpPr/>
          <p:nvPr/>
        </p:nvCxnSpPr>
        <p:spPr>
          <a:xfrm flipV="1">
            <a:off x="7236460" y="813435"/>
            <a:ext cx="220980" cy="46228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30555" y="631825"/>
            <a:ext cx="549910" cy="3968750"/>
          </a:xfrm>
          <a:prstGeom prst="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5" name="文本框 4"/>
          <p:cNvSpPr txBox="1"/>
          <p:nvPr/>
        </p:nvSpPr>
        <p:spPr>
          <a:xfrm>
            <a:off x="741678" y="3088640"/>
            <a:ext cx="327025" cy="107632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功能菜单</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59080" y="631825"/>
            <a:ext cx="370840" cy="3968750"/>
          </a:xfrm>
          <a:prstGeom prst="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9" name="文本框 8"/>
          <p:cNvSpPr txBox="1"/>
          <p:nvPr/>
        </p:nvSpPr>
        <p:spPr>
          <a:xfrm>
            <a:off x="840736" y="411476"/>
            <a:ext cx="137858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导航菜单</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3628390" y="1405890"/>
            <a:ext cx="1216660"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功能区</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81100" y="812800"/>
            <a:ext cx="7291070" cy="3788410"/>
          </a:xfrm>
          <a:prstGeom prst="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cxnSp>
        <p:nvCxnSpPr>
          <p:cNvPr id="13" name="直接箭头连接符 12"/>
          <p:cNvCxnSpPr/>
          <p:nvPr/>
        </p:nvCxnSpPr>
        <p:spPr>
          <a:xfrm flipH="1">
            <a:off x="611505" y="742950"/>
            <a:ext cx="229235" cy="29146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登录指南</a:t>
            </a:r>
            <a:r>
              <a:rPr lang="en-US" altLang="zh-CN"/>
              <a:t>-</a:t>
            </a:r>
            <a:r>
              <a:rPr lang="zh-CN" altLang="en-US"/>
              <a:t>微信小程序</a:t>
            </a:r>
            <a:endParaRPr lang="zh-CN" altLang="en-US"/>
          </a:p>
        </p:txBody>
      </p:sp>
      <p:sp>
        <p:nvSpPr>
          <p:cNvPr id="3" name="文本框 2"/>
          <p:cNvSpPr txBox="1"/>
          <p:nvPr/>
        </p:nvSpPr>
        <p:spPr>
          <a:xfrm>
            <a:off x="0" y="533400"/>
            <a:ext cx="4603750" cy="1100455"/>
          </a:xfrm>
          <a:prstGeom prst="rect">
            <a:avLst/>
          </a:prstGeom>
          <a:noFill/>
        </p:spPr>
        <p:txBody>
          <a:bodyPr wrap="square">
            <a:spAutoFit/>
          </a:bodyPr>
          <a:p>
            <a:pPr marR="0" algn="ctr" defTabSz="914400">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关注教师端小程序</a:t>
            </a:r>
            <a:endParaRPr kumimoji="0" lang="en-US" altLang="zh-CN" sz="2400" kern="1200" cap="none" spc="0" normalizeH="0" baseline="0" noProof="1">
              <a:solidFill>
                <a:srgbClr val="FF0000"/>
              </a:solidFill>
              <a:effectLst>
                <a:outerShdw blurRad="38100" dist="25400" dir="5400000" algn="ctr" rotWithShape="0">
                  <a:srgbClr val="6E747A">
                    <a:alpha val="43000"/>
                  </a:srgbClr>
                </a:outerShdw>
              </a:effectLst>
              <a:latin typeface="文鼎中楷体" panose="03000600000000000000" charset="-122"/>
              <a:ea typeface="文鼎中楷体" panose="03000600000000000000" charset="-122"/>
              <a:cs typeface="文鼎中楷体" panose="03000600000000000000"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微信扫描下方二维码关注校友邦教师端公众号</a:t>
            </a:r>
            <a:endParaRPr kumimoji="0" lang="en-US" altLang="zh-CN"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点击实践管理</a:t>
            </a:r>
            <a:r>
              <a:rPr kumimoji="0" lang="en-US" altLang="zh-CN"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a:t>
            </a:r>
            <a:r>
              <a:rPr kumimoji="0" lang="zh-CN" altLang="en-US"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工作台</a:t>
            </a:r>
            <a:endParaRPr kumimoji="0" lang="zh-CN" altLang="en-US"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endParaRPr>
          </a:p>
        </p:txBody>
      </p:sp>
      <p:sp>
        <p:nvSpPr>
          <p:cNvPr id="7" name="文本框 6"/>
          <p:cNvSpPr txBox="1"/>
          <p:nvPr/>
        </p:nvSpPr>
        <p:spPr>
          <a:xfrm>
            <a:off x="4707890" y="342900"/>
            <a:ext cx="4300220" cy="1740535"/>
          </a:xfrm>
          <a:prstGeom prst="rect">
            <a:avLst/>
          </a:prstGeom>
          <a:noFill/>
        </p:spPr>
        <p:txBody>
          <a:bodyPr wrap="square">
            <a:spAutoFit/>
          </a:bodyPr>
          <a:p>
            <a:pPr marR="0" algn="ctr" defTabSz="914400">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小程序登录</a:t>
            </a:r>
            <a:endParaRPr kumimoji="0" lang="en-US" altLang="zh-CN" sz="2400" kern="1200" cap="none" spc="0" normalizeH="0" baseline="0" noProof="1">
              <a:solidFill>
                <a:srgbClr val="FF0000"/>
              </a:solidFill>
              <a:effectLst>
                <a:outerShdw blurRad="38100" dist="25400" dir="5400000" algn="ctr" rotWithShape="0">
                  <a:srgbClr val="6E747A">
                    <a:alpha val="43000"/>
                  </a:srgbClr>
                </a:outerShdw>
              </a:effectLst>
              <a:latin typeface="文鼎中楷体" panose="03000600000000000000" charset="-122"/>
              <a:ea typeface="文鼎中楷体" panose="03000600000000000000" charset="-122"/>
              <a:cs typeface="文鼎中楷体" panose="03000600000000000000" charset="-122"/>
              <a:sym typeface="Calibri" panose="020F0502020204030204" pitchFamily="34" charset="0"/>
            </a:endParaRPr>
          </a:p>
          <a:p>
            <a:pPr marL="342900" marR="0" indent="-342900" defTabSz="914400">
              <a:lnSpc>
                <a:spcPct val="130000"/>
              </a:lnSpc>
              <a:buClrTx/>
              <a:buSzTx/>
              <a:buAutoNum type="arabicPeriod"/>
              <a:defRPr/>
            </a:pPr>
            <a:r>
              <a:rPr lang="zh-CN" altLang="en-US" b="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输入学校、账号、密码进行登录</a:t>
            </a:r>
            <a:endParaRPr lang="zh-CN" altLang="en-US" b="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在下方我的</a:t>
            </a:r>
            <a:r>
              <a:rPr kumimoji="0" lang="en-US" altLang="zh-CN"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a:t>
            </a:r>
            <a:r>
              <a:rPr kumimoji="0" lang="zh-CN" altLang="en-US"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设置里可以退出登录，切换账号或修改密码等</a:t>
            </a:r>
            <a:endParaRPr kumimoji="0" lang="zh-CN" altLang="en-US"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教师账号统一生成，无需自行注册</a:t>
            </a:r>
            <a:endParaRPr kumimoji="0" lang="zh-CN" altLang="en-US" b="0" kern="1200" cap="none" spc="0" normalizeH="0" baseline="0" noProof="1">
              <a:solidFill>
                <a:srgbClr val="000000"/>
              </a:solidFill>
              <a:latin typeface="文鼎中楷体" panose="03000600000000000000" charset="-122"/>
              <a:ea typeface="文鼎中楷体" panose="03000600000000000000" charset="-122"/>
              <a:cs typeface="文鼎中楷体" panose="03000600000000000000" charset="-122"/>
              <a:sym typeface="Calibri" panose="020F0502020204030204" pitchFamily="34" charset="0"/>
            </a:endParaRPr>
          </a:p>
        </p:txBody>
      </p:sp>
      <p:pic>
        <p:nvPicPr>
          <p:cNvPr id="8" name="图片 7"/>
          <p:cNvPicPr>
            <a:picLocks noChangeAspect="1"/>
          </p:cNvPicPr>
          <p:nvPr>
            <p:custDataLst>
              <p:tags r:id="rId1"/>
            </p:custDataLst>
          </p:nvPr>
        </p:nvPicPr>
        <p:blipFill>
          <a:blip r:embed="rId2"/>
          <a:stretch>
            <a:fillRect/>
          </a:stretch>
        </p:blipFill>
        <p:spPr>
          <a:xfrm>
            <a:off x="5036820" y="2139315"/>
            <a:ext cx="1863090" cy="27012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0485" y="2057400"/>
            <a:ext cx="2355215" cy="2355215"/>
          </a:xfrm>
          <a:prstGeom prst="rect">
            <a:avLst/>
          </a:prstGeom>
        </p:spPr>
      </p:pic>
      <p:pic>
        <p:nvPicPr>
          <p:cNvPr id="6" name="图片 5"/>
          <p:cNvPicPr>
            <a:picLocks noChangeAspect="1"/>
          </p:cNvPicPr>
          <p:nvPr/>
        </p:nvPicPr>
        <p:blipFill>
          <a:blip r:embed="rId5"/>
          <a:stretch>
            <a:fillRect/>
          </a:stretch>
        </p:blipFill>
        <p:spPr>
          <a:xfrm>
            <a:off x="2425700" y="2067560"/>
            <a:ext cx="2432050" cy="2345690"/>
          </a:xfrm>
          <a:prstGeom prst="rect">
            <a:avLst/>
          </a:prstGeom>
        </p:spPr>
      </p:pic>
      <p:pic>
        <p:nvPicPr>
          <p:cNvPr id="9" name="图片 8"/>
          <p:cNvPicPr>
            <a:picLocks noChangeAspect="1"/>
          </p:cNvPicPr>
          <p:nvPr/>
        </p:nvPicPr>
        <p:blipFill>
          <a:blip r:embed="rId6"/>
          <a:stretch>
            <a:fillRect/>
          </a:stretch>
        </p:blipFill>
        <p:spPr>
          <a:xfrm>
            <a:off x="6948805" y="2139315"/>
            <a:ext cx="1901825" cy="2696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hape 22"/>
          <p:cNvSpPr>
            <a:spLocks noChangeArrowheads="1"/>
          </p:cNvSpPr>
          <p:nvPr/>
        </p:nvSpPr>
        <p:spPr bwMode="auto">
          <a:xfrm>
            <a:off x="-952" y="1447324"/>
            <a:ext cx="9144953" cy="1966913"/>
          </a:xfrm>
          <a:prstGeom prst="rect">
            <a:avLst/>
          </a:prstGeom>
          <a:solidFill>
            <a:srgbClr val="C51A24"/>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2" name="Shape 22"/>
          <p:cNvSpPr>
            <a:spLocks noChangeArrowheads="1"/>
          </p:cNvSpPr>
          <p:nvPr/>
        </p:nvSpPr>
        <p:spPr bwMode="auto">
          <a:xfrm>
            <a:off x="897255" y="1504474"/>
            <a:ext cx="1534478" cy="2319338"/>
          </a:xfrm>
          <a:prstGeom prst="rect">
            <a:avLst/>
          </a:prstGeom>
          <a:solidFill>
            <a:schemeClr val="bg1"/>
          </a:solidFill>
          <a:ln w="12700">
            <a:noFill/>
            <a:miter lim="400000"/>
          </a:ln>
          <a:effectLst>
            <a:outerShdw blurRad="76200" dir="13500000" sy="23000" kx="1200000" algn="br" rotWithShape="0">
              <a:srgbClr val="B90003">
                <a:alpha val="20000"/>
              </a:srgbClr>
            </a:outerShdw>
          </a:effectLst>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5" name="文本框 4"/>
          <p:cNvSpPr txBox="1"/>
          <p:nvPr/>
        </p:nvSpPr>
        <p:spPr>
          <a:xfrm>
            <a:off x="1011555" y="1814195"/>
            <a:ext cx="1351915" cy="2306955"/>
          </a:xfrm>
          <a:prstGeom prst="rect">
            <a:avLst/>
          </a:prstGeom>
          <a:noFill/>
        </p:spPr>
        <p:txBody>
          <a:bodyPr wrap="square" rtlCol="0" anchor="t">
            <a:spAutoFit/>
          </a:bodyPr>
          <a:p>
            <a:r>
              <a:rPr lang="en-US" altLang="zh-CN" sz="7200" dirty="0" smtClean="0">
                <a:solidFill>
                  <a:srgbClr val="C00000"/>
                </a:solidFill>
                <a:effectLst/>
                <a:latin typeface="DIN Alternate" panose="020B0500000000000000" charset="0"/>
                <a:ea typeface="微软雅黑" panose="020B0503020204020204" pitchFamily="34" charset="-122"/>
                <a:cs typeface="DIN Alternate" panose="020B0500000000000000" charset="0"/>
                <a:sym typeface="+mn-ea"/>
              </a:rPr>
              <a:t> </a:t>
            </a:r>
            <a:r>
              <a:rPr lang="en-US" altLang="zh-CN" sz="7200" b="1" dirty="0" smtClean="0">
                <a:solidFill>
                  <a:srgbClr val="C00000"/>
                </a:solidFill>
                <a:effectLst/>
                <a:latin typeface="DIN Alternate" panose="020B0500000000000000" charset="0"/>
                <a:ea typeface="Microsoft YaHei Bold" panose="020B0502040204020203" charset="-122"/>
                <a:cs typeface="DIN Alternate" panose="020B0500000000000000" charset="0"/>
                <a:sym typeface="+mn-ea"/>
              </a:rPr>
              <a:t>03</a:t>
            </a:r>
            <a:endParaRPr lang="en-US" altLang="zh-CN" sz="7200" b="1" dirty="0" smtClean="0">
              <a:solidFill>
                <a:srgbClr val="C00000"/>
              </a:solidFill>
              <a:effectLst/>
              <a:latin typeface="DIN Alternate" panose="020B0500000000000000" charset="0"/>
              <a:ea typeface="Microsoft YaHei Bold" panose="020B0502040204020203" charset="-122"/>
              <a:cs typeface="DIN Alternate" panose="020B0500000000000000" charset="0"/>
              <a:sym typeface="+mn-ea"/>
            </a:endParaRPr>
          </a:p>
        </p:txBody>
      </p:sp>
      <p:sp>
        <p:nvSpPr>
          <p:cNvPr id="11" name="矩形 10"/>
          <p:cNvSpPr/>
          <p:nvPr/>
        </p:nvSpPr>
        <p:spPr>
          <a:xfrm>
            <a:off x="2781776" y="2007394"/>
            <a:ext cx="4361498" cy="553085"/>
          </a:xfrm>
          <a:prstGeom prst="rect">
            <a:avLst/>
          </a:prstGeom>
          <a:ln w="12700">
            <a:miter lim="400000"/>
          </a:ln>
          <a:effectLst>
            <a:outerShdw blurRad="63500" rotWithShape="0">
              <a:srgbClr val="808080">
                <a:alpha val="31423"/>
              </a:srgbClr>
            </a:outerShdw>
          </a:effectLst>
        </p:spPr>
        <p:txBody>
          <a:bodyPr wrap="square" lIns="45718" rIns="45718" rtlCol="0">
            <a:spAutoFit/>
          </a:bodyPr>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3000">
                <a:latin typeface="微软雅黑" panose="020B0503020204020204" pitchFamily="34" charset="-122"/>
                <a:ea typeface="微软雅黑" panose="020B0503020204020204" pitchFamily="34" charset="-122"/>
              </a:rPr>
              <a:t>指导老师电脑网页操作</a:t>
            </a:r>
            <a:endParaRPr lang="zh-CN" sz="3000">
              <a:latin typeface="微软雅黑" panose="020B0503020204020204" pitchFamily="34" charset="-122"/>
              <a:ea typeface="微软雅黑" panose="020B0503020204020204" pitchFamily="34" charset="-122"/>
            </a:endParaRPr>
          </a:p>
        </p:txBody>
      </p:sp>
      <p:sp>
        <p:nvSpPr>
          <p:cNvPr id="20" name="矩形 19"/>
          <p:cNvSpPr/>
          <p:nvPr/>
        </p:nvSpPr>
        <p:spPr>
          <a:xfrm>
            <a:off x="2781776" y="2596039"/>
            <a:ext cx="4486751" cy="229870"/>
          </a:xfrm>
          <a:prstGeom prst="rect">
            <a:avLst/>
          </a:prstGeom>
          <a:ln w="12700">
            <a:miter lim="400000"/>
          </a:ln>
          <a:effectLst>
            <a:outerShdw blurRad="63500" rotWithShape="0">
              <a:srgbClr val="808080">
                <a:alpha val="31423"/>
              </a:srgbClr>
            </a:outerShdw>
          </a:effectLst>
        </p:spPr>
        <p:txBody>
          <a:bodyPr wrap="square" lIns="45718" tIns="34290" rIns="45718" bIns="34290" anchor="t">
            <a:spAutoFit/>
          </a:bodyPr>
          <a:p>
            <a:pPr lvl="0" algn="l"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050" kern="0" dirty="0">
                <a:sym typeface="+mn-ea"/>
              </a:rPr>
              <a:t>指导老师电脑网页端的操作说明</a:t>
            </a:r>
            <a:endParaRPr lang="zh-CN" sz="1050" kern="0" dirty="0">
              <a:sym typeface="+mn-ea"/>
            </a:endParaRPr>
          </a:p>
        </p:txBody>
      </p:sp>
      <p:sp>
        <p:nvSpPr>
          <p:cNvPr id="6" name="矩形 5"/>
          <p:cNvSpPr/>
          <p:nvPr/>
        </p:nvSpPr>
        <p:spPr>
          <a:xfrm>
            <a:off x="1010920" y="2826385"/>
            <a:ext cx="1122045" cy="460375"/>
          </a:xfrm>
          <a:prstGeom prst="rect">
            <a:avLst/>
          </a:prstGeom>
        </p:spPr>
        <p:txBody>
          <a:bodyPr wrap="square">
            <a:spAutoFit/>
            <a:scene3d>
              <a:camera prst="orthographicFront"/>
              <a:lightRig rig="threePt" dir="t"/>
            </a:scene3d>
            <a:sp3d contourW="12700"/>
          </a:bodyPr>
          <a:p>
            <a:pPr algn="r"/>
            <a:r>
              <a:rPr lang="en-US" altLang="zh-CN" sz="2400" dirty="0">
                <a:solidFill>
                  <a:srgbClr val="C00000"/>
                </a:solidFill>
                <a:latin typeface="DIN Alternate" panose="020B0500000000000000" charset="0"/>
                <a:ea typeface="方正黑体简体" panose="02010601030101010101" pitchFamily="2" charset="-122"/>
                <a:cs typeface="DIN Alternate" panose="020B0500000000000000" charset="0"/>
                <a:sym typeface="Noto Serif CJK SC" panose="02020400000000000000" pitchFamily="18" charset="-122"/>
              </a:rPr>
              <a:t>PART</a:t>
            </a:r>
            <a:endParaRPr lang="en-US" altLang="zh-CN" sz="2400" dirty="0">
              <a:solidFill>
                <a:srgbClr val="C00000"/>
              </a:solidFill>
              <a:latin typeface="DIN Alternate" panose="020B0500000000000000" charset="0"/>
              <a:ea typeface="方正黑体简体" panose="02010601030101010101" pitchFamily="2" charset="-122"/>
              <a:cs typeface="DIN Alternate" panose="020B0500000000000000" charset="0"/>
              <a:sym typeface="Noto Serif CJK SC" panose="02020400000000000000" pitchFamily="18" charset="-122"/>
            </a:endParaRPr>
          </a:p>
        </p:txBody>
      </p:sp>
      <p:grpSp>
        <p:nvGrpSpPr>
          <p:cNvPr id="7" name="组合 6"/>
          <p:cNvGrpSpPr/>
          <p:nvPr/>
        </p:nvGrpSpPr>
        <p:grpSpPr>
          <a:xfrm>
            <a:off x="8131969" y="131921"/>
            <a:ext cx="782479" cy="275273"/>
            <a:chOff x="17075" y="277"/>
            <a:chExt cx="1643" cy="578"/>
          </a:xfrm>
        </p:grpSpPr>
        <p:grpSp>
          <p:nvGrpSpPr>
            <p:cNvPr id="12" name="组合 11"/>
            <p:cNvGrpSpPr/>
            <p:nvPr/>
          </p:nvGrpSpPr>
          <p:grpSpPr>
            <a:xfrm>
              <a:off x="17075" y="491"/>
              <a:ext cx="1643" cy="364"/>
              <a:chOff x="17075" y="619"/>
              <a:chExt cx="1643" cy="364"/>
            </a:xfrm>
          </p:grpSpPr>
          <p:sp>
            <p:nvSpPr>
              <p:cNvPr id="13" name="Shape 22"/>
              <p:cNvSpPr>
                <a:spLocks noChangeArrowheads="1"/>
              </p:cNvSpPr>
              <p:nvPr/>
            </p:nvSpPr>
            <p:spPr bwMode="auto">
              <a:xfrm>
                <a:off x="17075" y="619"/>
                <a:ext cx="1643" cy="290"/>
              </a:xfrm>
              <a:prstGeom prst="rect">
                <a:avLst/>
              </a:prstGeom>
              <a:solidFill>
                <a:schemeClr val="bg1">
                  <a:lumMod val="95000"/>
                </a:schemeClr>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16" name="Shape 26"/>
              <p:cNvSpPr/>
              <p:nvPr/>
            </p:nvSpPr>
            <p:spPr>
              <a:xfrm>
                <a:off x="17272" y="646"/>
                <a:ext cx="1250" cy="337"/>
              </a:xfrm>
              <a:prstGeom prst="rect">
                <a:avLst/>
              </a:prstGeom>
              <a:ln w="12700">
                <a:miter lim="400000"/>
              </a:ln>
              <a:effectLst/>
            </p:spPr>
            <p:txBody>
              <a:bodyPr wrap="square" lIns="45718" rIns="45718">
                <a:spAutoFit/>
              </a:bodyPr>
              <a:p>
                <a:pPr algn="ctr" fontAlgn="auto"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450" kern="0" baseline="0" dirty="0">
                    <a:solidFill>
                      <a:srgbClr val="D62F2F"/>
                    </a:solidFill>
                    <a:effectLst/>
                    <a:sym typeface="微软雅黑" panose="020B0503020204020204" pitchFamily="34" charset="-122"/>
                  </a:rPr>
                  <a:t>www.xybsyw.com</a:t>
                </a:r>
                <a:endParaRPr lang="en-US" altLang="zh-CN" sz="450" kern="0" baseline="0" dirty="0">
                  <a:solidFill>
                    <a:srgbClr val="D62F2F"/>
                  </a:solidFill>
                  <a:effectLst/>
                  <a:sym typeface="微软雅黑" panose="020B0503020204020204" pitchFamily="34" charset="-122"/>
                </a:endParaRPr>
              </a:p>
            </p:txBody>
          </p:sp>
        </p:grpSp>
        <p:pic>
          <p:nvPicPr>
            <p:cNvPr id="14" name="图片 13" descr="红色1"/>
            <p:cNvPicPr>
              <a:picLocks noChangeAspect="1"/>
            </p:cNvPicPr>
            <p:nvPr/>
          </p:nvPicPr>
          <p:blipFill>
            <a:blip r:embed="rId1"/>
            <a:stretch>
              <a:fillRect/>
            </a:stretch>
          </p:blipFill>
          <p:spPr>
            <a:xfrm>
              <a:off x="17432" y="277"/>
              <a:ext cx="929" cy="29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85750" y="781685"/>
            <a:ext cx="8572500" cy="3901440"/>
          </a:xfrm>
          <a:prstGeom prst="rect">
            <a:avLst/>
          </a:prstGeom>
        </p:spPr>
      </p:pic>
      <p:sp>
        <p:nvSpPr>
          <p:cNvPr id="2" name="标题 1"/>
          <p:cNvSpPr>
            <a:spLocks noGrp="1"/>
          </p:cNvSpPr>
          <p:nvPr>
            <p:ph type="ctrTitle"/>
          </p:nvPr>
        </p:nvSpPr>
        <p:spPr/>
        <p:txBody>
          <a:bodyPr/>
          <a:p>
            <a:pPr algn="l">
              <a:buClrTx/>
              <a:buSzTx/>
              <a:buFontTx/>
            </a:pPr>
            <a:r>
              <a:rPr lang="en-US" altLang="zh-CN">
                <a:sym typeface="+mn-ea"/>
              </a:rPr>
              <a:t>3.1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实习计划查看</a:t>
            </a:r>
            <a:endParaRPr lang="zh-CN" altLang="en-US">
              <a:sym typeface="+mn-ea"/>
            </a:endParaRPr>
          </a:p>
        </p:txBody>
      </p:sp>
      <p:sp>
        <p:nvSpPr>
          <p:cNvPr id="5" name="文本框 4"/>
          <p:cNvSpPr txBox="1"/>
          <p:nvPr/>
        </p:nvSpPr>
        <p:spPr>
          <a:xfrm>
            <a:off x="1515110" y="3701415"/>
            <a:ext cx="7449820" cy="829945"/>
          </a:xfrm>
          <a:prstGeom prst="rect">
            <a:avLst/>
          </a:prstGeom>
          <a:noFill/>
        </p:spPr>
        <p:txBody>
          <a:bodyPr wrap="square" rtlCol="0">
            <a:spAutoFit/>
          </a:bodyPr>
          <a:p>
            <a:r>
              <a:rPr lang="zh-CN" altLang="en-US">
                <a:solidFill>
                  <a:srgbClr val="FF0000"/>
                </a:solidFill>
              </a:rPr>
              <a:t>点击详情按钮，可以查看实习计划的设置、实习要求（计划设置是否需要签到、周日志、三方协议、实习报告、成绩鉴定等）、实习项目，方便指导老师了解实习负责老师设置的计划情况。</a:t>
            </a:r>
            <a:endParaRPr lang="zh-CN" altLang="en-US">
              <a:solidFill>
                <a:srgbClr val="FF0000"/>
              </a:solidFill>
            </a:endParaRPr>
          </a:p>
        </p:txBody>
      </p:sp>
      <p:cxnSp>
        <p:nvCxnSpPr>
          <p:cNvPr id="8" name="直接箭头连接符 7"/>
          <p:cNvCxnSpPr/>
          <p:nvPr/>
        </p:nvCxnSpPr>
        <p:spPr>
          <a:xfrm flipV="1">
            <a:off x="7740650" y="2788285"/>
            <a:ext cx="148590" cy="28765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3.1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报名审核</a:t>
            </a:r>
            <a:endParaRPr lang="zh-CN" altLang="en-US">
              <a:sym typeface="+mn-ea"/>
            </a:endParaRPr>
          </a:p>
        </p:txBody>
      </p:sp>
      <p:sp>
        <p:nvSpPr>
          <p:cNvPr id="3" name="文本框 2"/>
          <p:cNvSpPr txBox="1"/>
          <p:nvPr/>
        </p:nvSpPr>
        <p:spPr>
          <a:xfrm>
            <a:off x="695325" y="717550"/>
            <a:ext cx="7753350" cy="2705100"/>
          </a:xfrm>
          <a:prstGeom prst="rect">
            <a:avLst/>
          </a:prstGeom>
          <a:noFill/>
          <a:ln w="9525">
            <a:noFill/>
          </a:ln>
        </p:spPr>
        <p:txBody>
          <a:bodyPr wrap="square">
            <a:spAutoFit/>
          </a:bodyPr>
          <a:p>
            <a:pPr marR="0" algn="ctr" defTabSz="914400">
              <a:lnSpc>
                <a:spcPct val="130000"/>
              </a:lnSpc>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学生报名审核</a:t>
            </a:r>
            <a:endPar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lnSpc>
                <a:spcPct val="130000"/>
              </a:lnSpc>
              <a:buClrTx/>
              <a:buSzTx/>
              <a:defRPr/>
            </a:pPr>
            <a:endParaRPr kumimoji="0" lang="zh-CN" altLang="en-US" sz="2400"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导航菜单，进入实践教学功能模块</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报名审核</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，查看报名学生情况</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点击学生名字，查看学生报名详情</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审核学生报名申请，通过或者拒绝</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buClrTx/>
              <a:buSzTx/>
              <a:defRPr/>
            </a:pPr>
            <a:endParaRPr kumimoji="0" lang="zh-CN" altLang="en-US" sz="1400" b="0" kern="1200" cap="none" spc="0" normalizeH="0" baseline="0" noProof="1">
              <a:solidFill>
                <a:srgbClr val="000000"/>
              </a:solidFill>
              <a:latin typeface="宋体" panose="02010600030101010101" pitchFamily="2" charset="-122"/>
              <a:ea typeface="宋体" panose="02010600030101010101" pitchFamily="2"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41325" y="466090"/>
            <a:ext cx="8261350" cy="4401820"/>
          </a:xfrm>
          <a:prstGeom prst="rect">
            <a:avLst/>
          </a:prstGeom>
        </p:spPr>
      </p:pic>
      <p:sp>
        <p:nvSpPr>
          <p:cNvPr id="2" name="标题 1"/>
          <p:cNvSpPr>
            <a:spLocks noGrp="1"/>
          </p:cNvSpPr>
          <p:nvPr>
            <p:ph type="ctrTitle"/>
          </p:nvPr>
        </p:nvSpPr>
        <p:spPr/>
        <p:txBody>
          <a:bodyPr/>
          <a:p>
            <a:pPr algn="l">
              <a:buClrTx/>
              <a:buSzTx/>
              <a:buFontTx/>
            </a:pPr>
            <a:r>
              <a:rPr lang="en-US" altLang="zh-CN">
                <a:sym typeface="+mn-ea"/>
              </a:rPr>
              <a:t>3.1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报名审核</a:t>
            </a:r>
            <a:endParaRPr lang="zh-CN" altLang="en-US">
              <a:sym typeface="+mn-ea"/>
            </a:endParaRPr>
          </a:p>
        </p:txBody>
      </p:sp>
      <p:sp>
        <p:nvSpPr>
          <p:cNvPr id="7" name="文本框 6"/>
          <p:cNvSpPr txBox="1"/>
          <p:nvPr/>
        </p:nvSpPr>
        <p:spPr>
          <a:xfrm>
            <a:off x="1124585" y="1082035"/>
            <a:ext cx="2979420"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1.</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8" name="直接箭头连接符 7"/>
          <p:cNvCxnSpPr/>
          <p:nvPr/>
        </p:nvCxnSpPr>
        <p:spPr>
          <a:xfrm flipH="1" flipV="1">
            <a:off x="798195" y="1041400"/>
            <a:ext cx="317500" cy="16256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93800" y="2715895"/>
            <a:ext cx="3347720"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2.</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报名审核</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功能菜单</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6" name="直接箭头连接符 5"/>
          <p:cNvCxnSpPr/>
          <p:nvPr/>
        </p:nvCxnSpPr>
        <p:spPr>
          <a:xfrm flipH="1" flipV="1">
            <a:off x="1124585" y="2343150"/>
            <a:ext cx="207010" cy="30099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067810" y="3868420"/>
            <a:ext cx="3221355" cy="58356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3.</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查看详情，点击通过或者拒绝。可多选学生后批量拒绝或通过</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10" name="直接箭头连接符 9"/>
          <p:cNvCxnSpPr/>
          <p:nvPr/>
        </p:nvCxnSpPr>
        <p:spPr>
          <a:xfrm flipH="1">
            <a:off x="3707765" y="4300220"/>
            <a:ext cx="287655" cy="21526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H="1" flipV="1">
            <a:off x="4743450" y="1065530"/>
            <a:ext cx="260985" cy="21018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60290" y="1419225"/>
            <a:ext cx="4067175" cy="58356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4.</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通过状态分类，可查看已通过、拒绝等状态的学生，可进行重新通过、拒绝等操作</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3.1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周日志批阅</a:t>
            </a:r>
            <a:endParaRPr lang="zh-CN" altLang="en-US">
              <a:sym typeface="+mn-ea"/>
            </a:endParaRPr>
          </a:p>
        </p:txBody>
      </p:sp>
      <p:sp>
        <p:nvSpPr>
          <p:cNvPr id="3" name="文本框 2"/>
          <p:cNvSpPr txBox="1"/>
          <p:nvPr/>
        </p:nvSpPr>
        <p:spPr>
          <a:xfrm>
            <a:off x="1120775" y="660400"/>
            <a:ext cx="6813550" cy="3063875"/>
          </a:xfrm>
          <a:prstGeom prst="rect">
            <a:avLst/>
          </a:prstGeom>
          <a:noFill/>
          <a:ln w="9525">
            <a:noFill/>
          </a:ln>
        </p:spPr>
        <p:txBody>
          <a:bodyPr wrap="square">
            <a:spAutoFit/>
          </a:bodyPr>
          <a:p>
            <a:pPr marR="0" algn="ctr" defTabSz="914400">
              <a:lnSpc>
                <a:spcPct val="130000"/>
              </a:lnSpc>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周日志批阅</a:t>
            </a:r>
            <a:endPar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lnSpc>
                <a:spcPct val="130000"/>
              </a:lnSpc>
              <a:buClrTx/>
              <a:buSzTx/>
              <a:defRPr/>
            </a:pPr>
            <a:endParaRPr kumimoji="0" lang="zh-CN" altLang="en-US" sz="2400"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导航菜单，进入实践教学功能模块</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周日志批阅</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，查看学生提交的周日志</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点击待批阅的学生姓名，查看周日志详情</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批阅周日志，评分、填写评语，或者退回修改</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可收藏或导出周日志</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buClrTx/>
              <a:buSzTx/>
              <a:defRPr/>
            </a:pPr>
            <a:endParaRPr kumimoji="0" lang="zh-CN" altLang="en-US" sz="1400" b="0" kern="1200" cap="none" spc="0" normalizeH="0" baseline="0" noProof="1">
              <a:solidFill>
                <a:srgbClr val="000000"/>
              </a:solidFill>
              <a:latin typeface="宋体" panose="02010600030101010101" pitchFamily="2" charset="-122"/>
              <a:ea typeface="宋体" panose="02010600030101010101" pitchFamily="2"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79070" y="555625"/>
            <a:ext cx="8785860" cy="4442460"/>
          </a:xfrm>
          <a:prstGeom prst="rect">
            <a:avLst/>
          </a:prstGeom>
        </p:spPr>
      </p:pic>
      <p:sp>
        <p:nvSpPr>
          <p:cNvPr id="2" name="标题 1"/>
          <p:cNvSpPr>
            <a:spLocks noGrp="1"/>
          </p:cNvSpPr>
          <p:nvPr>
            <p:ph type="ctrTitle"/>
          </p:nvPr>
        </p:nvSpPr>
        <p:spPr/>
        <p:txBody>
          <a:bodyPr/>
          <a:p>
            <a:pPr algn="l">
              <a:buClrTx/>
              <a:buSzTx/>
              <a:buFontTx/>
            </a:pPr>
            <a:r>
              <a:rPr lang="en-US" altLang="zh-CN">
                <a:sym typeface="+mn-ea"/>
              </a:rPr>
              <a:t>3.1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周日志批阅</a:t>
            </a:r>
            <a:endParaRPr lang="zh-CN" altLang="en-US">
              <a:sym typeface="+mn-ea"/>
            </a:endParaRPr>
          </a:p>
        </p:txBody>
      </p:sp>
      <p:sp>
        <p:nvSpPr>
          <p:cNvPr id="7" name="文本框 6"/>
          <p:cNvSpPr txBox="1"/>
          <p:nvPr/>
        </p:nvSpPr>
        <p:spPr>
          <a:xfrm>
            <a:off x="584200" y="483864"/>
            <a:ext cx="2979420"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1.</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8" name="直接箭头连接符 7"/>
          <p:cNvCxnSpPr/>
          <p:nvPr/>
        </p:nvCxnSpPr>
        <p:spPr>
          <a:xfrm flipH="1">
            <a:off x="539115" y="771525"/>
            <a:ext cx="288925" cy="14351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475740" y="1924044"/>
            <a:ext cx="334835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2.</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周日志批阅</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功能菜单</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6" name="直接箭头连接符 5"/>
          <p:cNvCxnSpPr/>
          <p:nvPr/>
        </p:nvCxnSpPr>
        <p:spPr>
          <a:xfrm flipH="1">
            <a:off x="1115695" y="2139950"/>
            <a:ext cx="360045" cy="21526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00020" y="2666365"/>
            <a:ext cx="334835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3.</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点击学生姓名，查看日志详情</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10" name="直接箭头连接符 9"/>
          <p:cNvCxnSpPr/>
          <p:nvPr/>
        </p:nvCxnSpPr>
        <p:spPr>
          <a:xfrm flipH="1">
            <a:off x="2339340" y="2860040"/>
            <a:ext cx="288925" cy="14351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80154" y="4156071"/>
            <a:ext cx="2180590" cy="58356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4.</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点击审批通过进行评语评分或退回修改</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12" name="直接箭头连接符 11"/>
          <p:cNvCxnSpPr/>
          <p:nvPr/>
        </p:nvCxnSpPr>
        <p:spPr>
          <a:xfrm flipH="1" flipV="1">
            <a:off x="3563620" y="4155440"/>
            <a:ext cx="216535" cy="21653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H="1" flipV="1">
            <a:off x="4721225" y="915035"/>
            <a:ext cx="427355" cy="7302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292090" y="771525"/>
            <a:ext cx="3413760" cy="583565"/>
          </a:xfrm>
          <a:prstGeom prst="rect">
            <a:avLst/>
          </a:prstGeom>
          <a:noFill/>
        </p:spPr>
        <p:txBody>
          <a:bodyPr wrap="none" rtlCol="0">
            <a:spAutoFit/>
          </a:bodyPr>
          <a:p>
            <a:r>
              <a:rPr lang="en-US" altLang="zh-CN">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5.</a:t>
            </a:r>
            <a:r>
              <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注意周日志类型切换和批阅状态，</a:t>
            </a:r>
            <a:endPar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endParaRPr>
          </a:p>
          <a:p>
            <a:r>
              <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已批阅的可以重新批阅或退回</a:t>
            </a:r>
            <a:endPar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3.2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三方协议、知情同意书</a:t>
            </a:r>
            <a:endParaRPr lang="zh-CN" altLang="en-US">
              <a:sym typeface="+mn-ea"/>
            </a:endParaRPr>
          </a:p>
        </p:txBody>
      </p:sp>
      <p:sp>
        <p:nvSpPr>
          <p:cNvPr id="3" name="文本框 2"/>
          <p:cNvSpPr txBox="1"/>
          <p:nvPr/>
        </p:nvSpPr>
        <p:spPr>
          <a:xfrm>
            <a:off x="1120775" y="660400"/>
            <a:ext cx="6813550" cy="2704465"/>
          </a:xfrm>
          <a:prstGeom prst="rect">
            <a:avLst/>
          </a:prstGeom>
          <a:noFill/>
          <a:ln w="9525">
            <a:noFill/>
          </a:ln>
        </p:spPr>
        <p:txBody>
          <a:bodyPr wrap="square">
            <a:spAutoFit/>
          </a:bodyPr>
          <a:p>
            <a:pPr marR="0" algn="ctr" defTabSz="914400">
              <a:lnSpc>
                <a:spcPct val="130000"/>
              </a:lnSpc>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周日志批阅</a:t>
            </a:r>
            <a:endPar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lnSpc>
                <a:spcPct val="130000"/>
              </a:lnSpc>
              <a:buClrTx/>
              <a:buSzTx/>
              <a:defRPr/>
            </a:pPr>
            <a:endParaRPr kumimoji="0" lang="zh-CN" altLang="en-US" sz="2400"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导航菜单，进入实践教学功能模块</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三方协议</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或</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知情同意书</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，查看学生提交的资料</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点击待批阅的学生姓名，查看详情</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批阅通过，或者退回修改</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buClrTx/>
              <a:buSzTx/>
              <a:defRPr/>
            </a:pPr>
            <a:endParaRPr kumimoji="0" lang="zh-CN" altLang="en-US" sz="1400" b="0" kern="1200" cap="none" spc="0" normalizeH="0" baseline="0" noProof="1">
              <a:solidFill>
                <a:srgbClr val="000000"/>
              </a:solidFill>
              <a:latin typeface="宋体" panose="02010600030101010101" pitchFamily="2" charset="-122"/>
              <a:ea typeface="宋体" panose="02010600030101010101" pitchFamily="2"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3.2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三方协议、知情同意书</a:t>
            </a:r>
            <a:endParaRPr lang="zh-CN" altLang="en-US">
              <a:sym typeface="+mn-ea"/>
            </a:endParaRPr>
          </a:p>
        </p:txBody>
      </p:sp>
      <p:pic>
        <p:nvPicPr>
          <p:cNvPr id="4" name="图片 3"/>
          <p:cNvPicPr>
            <a:picLocks noChangeAspect="1"/>
          </p:cNvPicPr>
          <p:nvPr/>
        </p:nvPicPr>
        <p:blipFill>
          <a:blip r:embed="rId1"/>
          <a:stretch>
            <a:fillRect/>
          </a:stretch>
        </p:blipFill>
        <p:spPr>
          <a:xfrm>
            <a:off x="346710" y="602615"/>
            <a:ext cx="8450580" cy="4236085"/>
          </a:xfrm>
          <a:prstGeom prst="rect">
            <a:avLst/>
          </a:prstGeom>
        </p:spPr>
      </p:pic>
      <p:sp>
        <p:nvSpPr>
          <p:cNvPr id="15" name="文本框 14"/>
          <p:cNvSpPr txBox="1"/>
          <p:nvPr/>
        </p:nvSpPr>
        <p:spPr>
          <a:xfrm>
            <a:off x="683895" y="3075940"/>
            <a:ext cx="3580765" cy="337185"/>
          </a:xfrm>
          <a:prstGeom prst="rect">
            <a:avLst/>
          </a:prstGeom>
          <a:noFill/>
        </p:spPr>
        <p:txBody>
          <a:bodyPr wrap="square" rtlCol="0">
            <a:spAutoFit/>
          </a:bodyPr>
          <a:p>
            <a:r>
              <a:rPr lang="en-US" altLang="zh-CN">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1.</a:t>
            </a:r>
            <a:r>
              <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点击三方协议、知情同意书</a:t>
            </a:r>
            <a:endPar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5" name="直接箭头连接符 4"/>
          <p:cNvCxnSpPr/>
          <p:nvPr/>
        </p:nvCxnSpPr>
        <p:spPr>
          <a:xfrm flipH="1" flipV="1">
            <a:off x="957580" y="2786380"/>
            <a:ext cx="229870" cy="21780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2411730" y="2643505"/>
            <a:ext cx="360045" cy="14478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844165" y="2643505"/>
            <a:ext cx="2804160" cy="337185"/>
          </a:xfrm>
          <a:prstGeom prst="rect">
            <a:avLst/>
          </a:prstGeom>
          <a:noFill/>
        </p:spPr>
        <p:txBody>
          <a:bodyPr wrap="none" rtlCol="0">
            <a:spAutoFit/>
          </a:bodyPr>
          <a:p>
            <a:r>
              <a:rPr lang="en-US" altLang="zh-CN">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2.</a:t>
            </a:r>
            <a:r>
              <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选择或搜索需要审批的学生</a:t>
            </a:r>
            <a:endPar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8" name="直接箭头连接符 7"/>
          <p:cNvCxnSpPr/>
          <p:nvPr/>
        </p:nvCxnSpPr>
        <p:spPr>
          <a:xfrm flipH="1">
            <a:off x="3475355" y="4156075"/>
            <a:ext cx="304800" cy="21907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07765" y="3724275"/>
            <a:ext cx="2194560" cy="337185"/>
          </a:xfrm>
          <a:prstGeom prst="rect">
            <a:avLst/>
          </a:prstGeom>
          <a:noFill/>
        </p:spPr>
        <p:txBody>
          <a:bodyPr wrap="none" rtlCol="0">
            <a:spAutoFit/>
          </a:bodyPr>
          <a:p>
            <a:r>
              <a:rPr lang="en-US" altLang="zh-CN">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3.</a:t>
            </a:r>
            <a:r>
              <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审批通过或退回修改</a:t>
            </a:r>
            <a:endPar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0" name="直接箭头连接符 9"/>
          <p:cNvCxnSpPr/>
          <p:nvPr/>
        </p:nvCxnSpPr>
        <p:spPr>
          <a:xfrm flipH="1">
            <a:off x="3869690" y="1059815"/>
            <a:ext cx="414655" cy="4762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356100" y="843915"/>
            <a:ext cx="3210560" cy="337185"/>
          </a:xfrm>
          <a:prstGeom prst="rect">
            <a:avLst/>
          </a:prstGeom>
          <a:noFill/>
        </p:spPr>
        <p:txBody>
          <a:bodyPr wrap="none" rtlCol="0">
            <a:spAutoFit/>
          </a:bodyPr>
          <a:p>
            <a:r>
              <a:rPr lang="en-US" altLang="zh-CN">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4.</a:t>
            </a:r>
            <a:r>
              <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可切换提交状态和审核状态查看</a:t>
            </a:r>
            <a:endPar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2" name="文本框 11"/>
          <p:cNvSpPr txBox="1"/>
          <p:nvPr/>
        </p:nvSpPr>
        <p:spPr>
          <a:xfrm>
            <a:off x="4644390" y="1779905"/>
            <a:ext cx="1991360" cy="337185"/>
          </a:xfrm>
          <a:prstGeom prst="rect">
            <a:avLst/>
          </a:prstGeom>
          <a:noFill/>
        </p:spPr>
        <p:txBody>
          <a:bodyPr wrap="none" rtlCol="0">
            <a:spAutoFit/>
          </a:bodyPr>
          <a:p>
            <a:r>
              <a:rPr lang="en-US" altLang="zh-CN">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5.</a:t>
            </a:r>
            <a:r>
              <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可下载或批量操作</a:t>
            </a:r>
            <a:endParaRPr lang="zh-CN" altLang="en-US">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3" name="直接箭头连接符 12"/>
          <p:cNvCxnSpPr/>
          <p:nvPr/>
        </p:nvCxnSpPr>
        <p:spPr>
          <a:xfrm flipH="1">
            <a:off x="4068445" y="1924050"/>
            <a:ext cx="431800" cy="8445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hape 22"/>
          <p:cNvSpPr>
            <a:spLocks noChangeArrowheads="1"/>
          </p:cNvSpPr>
          <p:nvPr/>
        </p:nvSpPr>
        <p:spPr bwMode="auto">
          <a:xfrm>
            <a:off x="1363980" y="1133475"/>
            <a:ext cx="7399973" cy="3068003"/>
          </a:xfrm>
          <a:prstGeom prst="rect">
            <a:avLst/>
          </a:prstGeom>
          <a:solidFill>
            <a:srgbClr val="EFEFEF"/>
          </a:solidFill>
          <a:ln w="12700">
            <a:noFill/>
            <a:miter lim="400000"/>
          </a:ln>
          <a:effectLst>
            <a:outerShdw dir="13500000" sy="23000" kx="1200000" algn="br" rotWithShape="0">
              <a:prstClr val="black">
                <a:alpha val="9000"/>
              </a:prstClr>
            </a:outerShdw>
            <a:reflection stA="45000" endPos="0" dist="50800" dir="5400000" sy="-100000" algn="bl" rotWithShape="0"/>
          </a:effectLst>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3" name="Shape 22"/>
          <p:cNvSpPr>
            <a:spLocks noChangeArrowheads="1"/>
          </p:cNvSpPr>
          <p:nvPr/>
        </p:nvSpPr>
        <p:spPr bwMode="auto">
          <a:xfrm>
            <a:off x="-476" y="923925"/>
            <a:ext cx="1772603" cy="939165"/>
          </a:xfrm>
          <a:prstGeom prst="rect">
            <a:avLst/>
          </a:prstGeom>
          <a:solidFill>
            <a:srgbClr val="C51A24"/>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122" name="矩形 121"/>
          <p:cNvSpPr/>
          <p:nvPr/>
        </p:nvSpPr>
        <p:spPr>
          <a:xfrm>
            <a:off x="-1745153" y="-922362"/>
            <a:ext cx="1279706" cy="504321"/>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字魂105号-简雅黑" panose="00000500000000000000" pitchFamily="2" charset="-122"/>
            </a:endParaRPr>
          </a:p>
        </p:txBody>
      </p:sp>
      <p:sp>
        <p:nvSpPr>
          <p:cNvPr id="50" name="矩形 49"/>
          <p:cNvSpPr/>
          <p:nvPr/>
        </p:nvSpPr>
        <p:spPr>
          <a:xfrm>
            <a:off x="396240" y="1001078"/>
            <a:ext cx="967740" cy="506730"/>
          </a:xfrm>
          <a:prstGeom prst="rect">
            <a:avLst/>
          </a:prstGeom>
          <a:ln w="12700">
            <a:miter lim="400000"/>
          </a:ln>
          <a:effectLst>
            <a:outerShdw blurRad="63500" rotWithShape="0">
              <a:srgbClr val="808080">
                <a:alpha val="31423"/>
              </a:srgbClr>
            </a:outerShdw>
          </a:effectLst>
        </p:spPr>
        <p:txBody>
          <a:bodyPr wrap="square" lIns="45718" rIns="45718" rtlCol="0">
            <a:spAutoFit/>
          </a:bodyPr>
          <a:lstStyle/>
          <a:p>
            <a:pPr lvl="0" algn="dist"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2700" kern="0" dirty="0">
                <a:sym typeface="+mn-ea"/>
              </a:rPr>
              <a:t>目录</a:t>
            </a:r>
            <a:endParaRPr lang="zh-CN" sz="2700" kern="0" dirty="0">
              <a:sym typeface="+mn-ea"/>
            </a:endParaRPr>
          </a:p>
        </p:txBody>
      </p:sp>
      <p:sp>
        <p:nvSpPr>
          <p:cNvPr id="51" name="矩形 50"/>
          <p:cNvSpPr/>
          <p:nvPr/>
        </p:nvSpPr>
        <p:spPr>
          <a:xfrm>
            <a:off x="248603" y="1484948"/>
            <a:ext cx="1286351" cy="299085"/>
          </a:xfrm>
          <a:prstGeom prst="rect">
            <a:avLst/>
          </a:prstGeom>
          <a:ln w="12700">
            <a:miter lim="400000"/>
          </a:ln>
          <a:effectLst>
            <a:outerShdw blurRad="63500" rotWithShape="0">
              <a:srgbClr val="808080">
                <a:alpha val="31423"/>
              </a:srgbClr>
            </a:outerShdw>
          </a:effectLst>
        </p:spPr>
        <p:txBody>
          <a:bodyPr wrap="square" lIns="45718" rIns="45718" rtlCol="0">
            <a:spAutoFit/>
          </a:bodyPr>
          <a:lstStyle/>
          <a:p>
            <a:pPr lvl="0" algn="ctr"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350" kern="0" dirty="0">
                <a:sym typeface="+mn-ea"/>
              </a:rPr>
              <a:t>CONTENTS</a:t>
            </a:r>
            <a:endParaRPr lang="zh-CN" sz="1350" kern="0" dirty="0">
              <a:sym typeface="+mn-ea"/>
            </a:endParaRPr>
          </a:p>
        </p:txBody>
      </p:sp>
      <p:sp>
        <p:nvSpPr>
          <p:cNvPr id="8" name="矩形 7"/>
          <p:cNvSpPr/>
          <p:nvPr/>
        </p:nvSpPr>
        <p:spPr>
          <a:xfrm>
            <a:off x="2924810" y="2228850"/>
            <a:ext cx="2439035" cy="229870"/>
          </a:xfrm>
          <a:prstGeom prst="rect">
            <a:avLst/>
          </a:prstGeom>
          <a:ln w="12700">
            <a:miter lim="400000"/>
          </a:ln>
          <a:effectLst/>
        </p:spPr>
        <p:txBody>
          <a:bodyPr wrap="square" lIns="45718" tIns="34290" rIns="45718" bIns="34290" rtlCol="0" anchor="t">
            <a:spAutoFit/>
          </a:bodyPr>
          <a:lstStyle/>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050" kern="0" dirty="0">
                <a:solidFill>
                  <a:schemeClr val="bg1">
                    <a:lumMod val="50000"/>
                  </a:schemeClr>
                </a:solidFill>
                <a:sym typeface="+mn-ea"/>
              </a:rPr>
              <a:t>校友邦平台角色介绍和整体流程概述</a:t>
            </a:r>
            <a:endParaRPr lang="zh-CN" sz="1050" kern="0" dirty="0">
              <a:solidFill>
                <a:schemeClr val="bg1">
                  <a:lumMod val="50000"/>
                </a:schemeClr>
              </a:solidFill>
              <a:sym typeface="+mn-ea"/>
            </a:endParaRPr>
          </a:p>
        </p:txBody>
      </p:sp>
      <p:sp>
        <p:nvSpPr>
          <p:cNvPr id="12" name="矩形 11"/>
          <p:cNvSpPr/>
          <p:nvPr/>
        </p:nvSpPr>
        <p:spPr>
          <a:xfrm>
            <a:off x="2890520" y="1929765"/>
            <a:ext cx="2065020" cy="299085"/>
          </a:xfrm>
          <a:prstGeom prst="rect">
            <a:avLst/>
          </a:prstGeom>
          <a:ln w="12700">
            <a:miter lim="400000"/>
          </a:ln>
          <a:effectLst/>
        </p:spPr>
        <p:txBody>
          <a:bodyPr wrap="square" lIns="45718" tIns="34290" rIns="45718" bIns="34290" rtlCol="0" anchor="t">
            <a:spAutoFit/>
          </a:bodyPr>
          <a:lstStyle/>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kern="0" dirty="0">
                <a:solidFill>
                  <a:schemeClr val="tx1"/>
                </a:solidFill>
                <a:sym typeface="+mn-ea"/>
              </a:rPr>
              <a:t>平台角色和流程概述</a:t>
            </a:r>
            <a:endParaRPr lang="zh-CN" sz="1500" kern="0" dirty="0">
              <a:solidFill>
                <a:schemeClr val="tx1"/>
              </a:solidFill>
              <a:sym typeface="+mn-ea"/>
            </a:endParaRPr>
          </a:p>
        </p:txBody>
      </p:sp>
      <p:sp>
        <p:nvSpPr>
          <p:cNvPr id="6" name="矩形 5"/>
          <p:cNvSpPr/>
          <p:nvPr/>
        </p:nvSpPr>
        <p:spPr>
          <a:xfrm>
            <a:off x="2224723" y="1863090"/>
            <a:ext cx="690245" cy="645160"/>
          </a:xfrm>
          <a:prstGeom prst="rect">
            <a:avLst/>
          </a:prstGeom>
        </p:spPr>
        <p:txBody>
          <a:bodyPr wrap="none">
            <a:spAutoFit/>
          </a:bodyPr>
          <a:lstStyle/>
          <a:p>
            <a:pPr algn="ctr" defTabSz="914400"/>
            <a:r>
              <a:rPr lang="en-US" altLang="zh-CN" sz="3600" dirty="0" smtClean="0">
                <a:solidFill>
                  <a:srgbClr val="C00000"/>
                </a:solidFill>
                <a:latin typeface="DIN Alternate" panose="020B0500000000000000" charset="0"/>
                <a:ea typeface="Microsoft YaHei Regular" panose="020B0502040204020203" charset="-122"/>
                <a:cs typeface="DIN Alternate" panose="020B0500000000000000" charset="0"/>
              </a:rPr>
              <a:t>01</a:t>
            </a:r>
            <a:endParaRPr lang="en-US" altLang="zh-CN" sz="3600" dirty="0" smtClean="0">
              <a:solidFill>
                <a:srgbClr val="C00000"/>
              </a:solidFill>
              <a:latin typeface="DIN Alternate" panose="020B0500000000000000" charset="0"/>
              <a:ea typeface="Microsoft YaHei Regular" panose="020B0502040204020203" charset="-122"/>
              <a:cs typeface="DIN Alternate" panose="020B0500000000000000" charset="0"/>
            </a:endParaRPr>
          </a:p>
        </p:txBody>
      </p:sp>
      <p:sp>
        <p:nvSpPr>
          <p:cNvPr id="72" name="矩形 71"/>
          <p:cNvSpPr/>
          <p:nvPr/>
        </p:nvSpPr>
        <p:spPr>
          <a:xfrm>
            <a:off x="2924651" y="3181826"/>
            <a:ext cx="2198370" cy="229870"/>
          </a:xfrm>
          <a:prstGeom prst="rect">
            <a:avLst/>
          </a:prstGeom>
          <a:ln w="12700">
            <a:miter lim="400000"/>
          </a:ln>
          <a:effectLst/>
        </p:spPr>
        <p:txBody>
          <a:bodyPr wrap="square" lIns="45718" tIns="34290" rIns="45718" bIns="34290" rtlCol="0" anchor="t">
            <a:spAutoFit/>
          </a:bodyPr>
          <a:lstStyle/>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050" kern="0" dirty="0">
                <a:solidFill>
                  <a:schemeClr val="bg1">
                    <a:lumMod val="50000"/>
                  </a:schemeClr>
                </a:solidFill>
                <a:sym typeface="+mn-ea"/>
              </a:rPr>
              <a:t>指导老师电脑网页端的操作说明</a:t>
            </a:r>
            <a:endParaRPr lang="zh-CN" sz="1050" kern="0" dirty="0">
              <a:solidFill>
                <a:schemeClr val="bg1">
                  <a:lumMod val="50000"/>
                </a:schemeClr>
              </a:solidFill>
              <a:sym typeface="+mn-ea"/>
            </a:endParaRPr>
          </a:p>
        </p:txBody>
      </p:sp>
      <p:sp>
        <p:nvSpPr>
          <p:cNvPr id="73" name="矩形 72"/>
          <p:cNvSpPr/>
          <p:nvPr/>
        </p:nvSpPr>
        <p:spPr>
          <a:xfrm>
            <a:off x="2890520" y="2900045"/>
            <a:ext cx="2131060" cy="299085"/>
          </a:xfrm>
          <a:prstGeom prst="rect">
            <a:avLst/>
          </a:prstGeom>
          <a:ln w="12700">
            <a:miter lim="400000"/>
          </a:ln>
          <a:effectLst/>
        </p:spPr>
        <p:txBody>
          <a:bodyPr wrap="square" lIns="45718" tIns="34290" rIns="45718" bIns="34290" rtlCol="0" anchor="t">
            <a:spAutoFit/>
          </a:bodyPr>
          <a:lstStyle/>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kern="0" dirty="0">
                <a:solidFill>
                  <a:schemeClr val="tx1"/>
                </a:solidFill>
                <a:sym typeface="+mn-ea"/>
              </a:rPr>
              <a:t>指导老师电脑网页操作</a:t>
            </a:r>
            <a:endParaRPr lang="zh-CN" sz="1500" kern="0" dirty="0">
              <a:solidFill>
                <a:schemeClr val="tx1"/>
              </a:solidFill>
              <a:sym typeface="+mn-ea"/>
            </a:endParaRPr>
          </a:p>
        </p:txBody>
      </p:sp>
      <p:sp>
        <p:nvSpPr>
          <p:cNvPr id="70" name="矩形 69"/>
          <p:cNvSpPr/>
          <p:nvPr/>
        </p:nvSpPr>
        <p:spPr>
          <a:xfrm>
            <a:off x="2204244" y="2832735"/>
            <a:ext cx="743585" cy="645160"/>
          </a:xfrm>
          <a:prstGeom prst="rect">
            <a:avLst/>
          </a:prstGeom>
        </p:spPr>
        <p:txBody>
          <a:bodyPr wrap="none">
            <a:spAutoFit/>
          </a:bodyPr>
          <a:lstStyle/>
          <a:p>
            <a:pPr algn="ctr" defTabSz="914400"/>
            <a:r>
              <a:rPr lang="en-US" altLang="zh-CN" sz="3600" dirty="0" smtClean="0">
                <a:solidFill>
                  <a:srgbClr val="C00000"/>
                </a:solidFill>
                <a:latin typeface="DIN Alternate" panose="020B0500000000000000" charset="0"/>
                <a:ea typeface="Microsoft YaHei Regular" panose="020B0502040204020203" charset="-122"/>
                <a:cs typeface="DIN Alternate" panose="020B0500000000000000" charset="0"/>
              </a:rPr>
              <a:t>03</a:t>
            </a:r>
            <a:endParaRPr lang="en-US" altLang="zh-CN" sz="3600" dirty="0" smtClean="0">
              <a:solidFill>
                <a:srgbClr val="C00000"/>
              </a:solidFill>
              <a:latin typeface="DIN Alternate" panose="020B0500000000000000" charset="0"/>
              <a:ea typeface="Microsoft YaHei Regular" panose="020B0502040204020203" charset="-122"/>
              <a:cs typeface="DIN Alternate" panose="020B0500000000000000" charset="0"/>
            </a:endParaRPr>
          </a:p>
        </p:txBody>
      </p:sp>
      <p:sp>
        <p:nvSpPr>
          <p:cNvPr id="77" name="矩形 76"/>
          <p:cNvSpPr/>
          <p:nvPr/>
        </p:nvSpPr>
        <p:spPr>
          <a:xfrm>
            <a:off x="6043136" y="2228374"/>
            <a:ext cx="1971199" cy="229870"/>
          </a:xfrm>
          <a:prstGeom prst="rect">
            <a:avLst/>
          </a:prstGeom>
          <a:ln w="12700">
            <a:miter lim="400000"/>
          </a:ln>
          <a:effectLst/>
        </p:spPr>
        <p:txBody>
          <a:bodyPr wrap="square" lIns="45718" tIns="34290" rIns="45718" bIns="34290" rtlCol="0" anchor="t">
            <a:spAutoFit/>
          </a:bodyPr>
          <a:lstStyle/>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050" kern="0" dirty="0">
                <a:solidFill>
                  <a:schemeClr val="bg1">
                    <a:lumMod val="50000"/>
                  </a:schemeClr>
                </a:solidFill>
                <a:sym typeface="+mn-ea"/>
              </a:rPr>
              <a:t>教师账号如何登录</a:t>
            </a:r>
            <a:endParaRPr lang="zh-CN" sz="1050" kern="0" dirty="0">
              <a:solidFill>
                <a:schemeClr val="bg1">
                  <a:lumMod val="50000"/>
                </a:schemeClr>
              </a:solidFill>
              <a:sym typeface="+mn-ea"/>
            </a:endParaRPr>
          </a:p>
        </p:txBody>
      </p:sp>
      <p:sp>
        <p:nvSpPr>
          <p:cNvPr id="78" name="矩形 77"/>
          <p:cNvSpPr/>
          <p:nvPr/>
        </p:nvSpPr>
        <p:spPr>
          <a:xfrm>
            <a:off x="6008846" y="1929765"/>
            <a:ext cx="1627823" cy="299085"/>
          </a:xfrm>
          <a:prstGeom prst="rect">
            <a:avLst/>
          </a:prstGeom>
          <a:ln w="12700">
            <a:miter lim="400000"/>
          </a:ln>
          <a:effectLst/>
        </p:spPr>
        <p:txBody>
          <a:bodyPr wrap="square" lIns="45718" tIns="34290" rIns="45718" bIns="34290" rtlCol="0" anchor="t">
            <a:spAutoFit/>
          </a:bodyPr>
          <a:lstStyle/>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kern="0" dirty="0">
                <a:solidFill>
                  <a:schemeClr val="tx1"/>
                </a:solidFill>
                <a:sym typeface="+mn-ea"/>
              </a:rPr>
              <a:t>登录指南</a:t>
            </a:r>
            <a:endParaRPr lang="zh-CN" sz="1500" kern="0" dirty="0">
              <a:solidFill>
                <a:schemeClr val="tx1"/>
              </a:solidFill>
              <a:sym typeface="+mn-ea"/>
            </a:endParaRPr>
          </a:p>
        </p:txBody>
      </p:sp>
      <p:sp>
        <p:nvSpPr>
          <p:cNvPr id="76" name="矩形 75"/>
          <p:cNvSpPr/>
          <p:nvPr/>
        </p:nvSpPr>
        <p:spPr>
          <a:xfrm>
            <a:off x="5268754" y="1863090"/>
            <a:ext cx="746760" cy="645160"/>
          </a:xfrm>
          <a:prstGeom prst="rect">
            <a:avLst/>
          </a:prstGeom>
        </p:spPr>
        <p:txBody>
          <a:bodyPr wrap="none">
            <a:spAutoFit/>
          </a:bodyPr>
          <a:lstStyle/>
          <a:p>
            <a:pPr algn="ctr" defTabSz="914400"/>
            <a:r>
              <a:rPr lang="en-US" altLang="zh-CN" sz="3600" dirty="0" smtClean="0">
                <a:solidFill>
                  <a:srgbClr val="C00000"/>
                </a:solidFill>
                <a:latin typeface="DIN Alternate" panose="020B0500000000000000" charset="0"/>
                <a:ea typeface="Microsoft YaHei Regular" panose="020B0502040204020203" charset="-122"/>
                <a:cs typeface="DIN Alternate" panose="020B0500000000000000" charset="0"/>
              </a:rPr>
              <a:t>02</a:t>
            </a:r>
            <a:endParaRPr lang="en-US" altLang="zh-CN" sz="3600" dirty="0" smtClean="0">
              <a:solidFill>
                <a:srgbClr val="C00000"/>
              </a:solidFill>
              <a:latin typeface="DIN Alternate" panose="020B0500000000000000" charset="0"/>
              <a:ea typeface="Microsoft YaHei Regular" panose="020B0502040204020203" charset="-122"/>
              <a:cs typeface="DIN Alternate" panose="020B0500000000000000" charset="0"/>
            </a:endParaRPr>
          </a:p>
        </p:txBody>
      </p:sp>
      <p:sp>
        <p:nvSpPr>
          <p:cNvPr id="82" name="矩形 81"/>
          <p:cNvSpPr/>
          <p:nvPr/>
        </p:nvSpPr>
        <p:spPr>
          <a:xfrm>
            <a:off x="6043295" y="3182620"/>
            <a:ext cx="2258695" cy="229870"/>
          </a:xfrm>
          <a:prstGeom prst="rect">
            <a:avLst/>
          </a:prstGeom>
          <a:ln w="12700">
            <a:miter lim="400000"/>
          </a:ln>
          <a:effectLst/>
        </p:spPr>
        <p:txBody>
          <a:bodyPr wrap="square" lIns="45718" tIns="34290" rIns="45718" bIns="34290" rtlCol="0" anchor="t">
            <a:spAutoFit/>
          </a:bodyPr>
          <a:lstStyle/>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050" kern="0" dirty="0">
                <a:solidFill>
                  <a:schemeClr val="bg1">
                    <a:lumMod val="50000"/>
                  </a:schemeClr>
                </a:solidFill>
                <a:sym typeface="+mn-ea"/>
              </a:rPr>
              <a:t>指导老师微信小程序端的操作说明</a:t>
            </a:r>
            <a:endParaRPr lang="zh-CN" sz="1050" kern="0" dirty="0">
              <a:solidFill>
                <a:schemeClr val="bg1">
                  <a:lumMod val="50000"/>
                </a:schemeClr>
              </a:solidFill>
              <a:sym typeface="+mn-ea"/>
            </a:endParaRPr>
          </a:p>
        </p:txBody>
      </p:sp>
      <p:sp>
        <p:nvSpPr>
          <p:cNvPr id="83" name="矩形 82"/>
          <p:cNvSpPr/>
          <p:nvPr/>
        </p:nvSpPr>
        <p:spPr>
          <a:xfrm>
            <a:off x="6009005" y="2900045"/>
            <a:ext cx="2004695" cy="299085"/>
          </a:xfrm>
          <a:prstGeom prst="rect">
            <a:avLst/>
          </a:prstGeom>
          <a:ln w="12700">
            <a:miter lim="400000"/>
          </a:ln>
          <a:effectLst/>
        </p:spPr>
        <p:txBody>
          <a:bodyPr wrap="square" lIns="45718" tIns="34290" rIns="45718" bIns="34290" rtlCol="0" anchor="t">
            <a:spAutoFit/>
          </a:bodyPr>
          <a:lstStyle/>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kern="0" dirty="0">
                <a:solidFill>
                  <a:schemeClr val="tx1"/>
                </a:solidFill>
                <a:sym typeface="+mn-ea"/>
              </a:rPr>
              <a:t>指导老师移动端操作</a:t>
            </a:r>
            <a:endParaRPr lang="zh-CN" sz="1500" kern="0" dirty="0">
              <a:solidFill>
                <a:schemeClr val="tx1"/>
              </a:solidFill>
              <a:sym typeface="+mn-ea"/>
            </a:endParaRPr>
          </a:p>
        </p:txBody>
      </p:sp>
      <p:sp>
        <p:nvSpPr>
          <p:cNvPr id="81" name="矩形 80"/>
          <p:cNvSpPr/>
          <p:nvPr/>
        </p:nvSpPr>
        <p:spPr>
          <a:xfrm>
            <a:off x="5273834" y="2832735"/>
            <a:ext cx="759460" cy="645160"/>
          </a:xfrm>
          <a:prstGeom prst="rect">
            <a:avLst/>
          </a:prstGeom>
        </p:spPr>
        <p:txBody>
          <a:bodyPr wrap="none">
            <a:spAutoFit/>
          </a:bodyPr>
          <a:lstStyle/>
          <a:p>
            <a:pPr algn="ctr" defTabSz="914400"/>
            <a:r>
              <a:rPr lang="en-US" altLang="zh-CN" sz="3600" dirty="0" smtClean="0">
                <a:solidFill>
                  <a:srgbClr val="C00000"/>
                </a:solidFill>
                <a:latin typeface="DIN Alternate" panose="020B0500000000000000" charset="0"/>
                <a:ea typeface="Microsoft YaHei Regular" panose="020B0502040204020203" charset="-122"/>
                <a:cs typeface="DIN Alternate" panose="020B0500000000000000" charset="0"/>
              </a:rPr>
              <a:t>04</a:t>
            </a:r>
            <a:endParaRPr lang="en-US" altLang="zh-CN" sz="3600" dirty="0" smtClean="0">
              <a:solidFill>
                <a:srgbClr val="C00000"/>
              </a:solidFill>
              <a:latin typeface="DIN Alternate" panose="020B0500000000000000" charset="0"/>
              <a:ea typeface="Microsoft YaHei Regular" panose="020B0502040204020203" charset="-122"/>
              <a:cs typeface="DIN Alternate" panose="020B0500000000000000" charset="0"/>
            </a:endParaRPr>
          </a:p>
        </p:txBody>
      </p:sp>
      <p:grpSp>
        <p:nvGrpSpPr>
          <p:cNvPr id="9" name="组合 8"/>
          <p:cNvGrpSpPr/>
          <p:nvPr/>
        </p:nvGrpSpPr>
        <p:grpSpPr>
          <a:xfrm>
            <a:off x="8131969" y="131921"/>
            <a:ext cx="782479" cy="275273"/>
            <a:chOff x="17075" y="277"/>
            <a:chExt cx="1643" cy="578"/>
          </a:xfrm>
        </p:grpSpPr>
        <p:grpSp>
          <p:nvGrpSpPr>
            <p:cNvPr id="10" name="组合 9"/>
            <p:cNvGrpSpPr/>
            <p:nvPr/>
          </p:nvGrpSpPr>
          <p:grpSpPr>
            <a:xfrm>
              <a:off x="17075" y="491"/>
              <a:ext cx="1643" cy="364"/>
              <a:chOff x="17075" y="619"/>
              <a:chExt cx="1643" cy="364"/>
            </a:xfrm>
          </p:grpSpPr>
          <p:sp>
            <p:nvSpPr>
              <p:cNvPr id="4" name="Shape 22"/>
              <p:cNvSpPr>
                <a:spLocks noChangeArrowheads="1"/>
              </p:cNvSpPr>
              <p:nvPr/>
            </p:nvSpPr>
            <p:spPr bwMode="auto">
              <a:xfrm>
                <a:off x="17075" y="619"/>
                <a:ext cx="1643" cy="290"/>
              </a:xfrm>
              <a:prstGeom prst="rect">
                <a:avLst/>
              </a:prstGeom>
              <a:solidFill>
                <a:schemeClr val="bg1">
                  <a:lumMod val="95000"/>
                </a:schemeClr>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16" name="Shape 26"/>
              <p:cNvSpPr/>
              <p:nvPr/>
            </p:nvSpPr>
            <p:spPr>
              <a:xfrm>
                <a:off x="17272" y="646"/>
                <a:ext cx="1250" cy="337"/>
              </a:xfrm>
              <a:prstGeom prst="rect">
                <a:avLst/>
              </a:prstGeom>
              <a:ln w="12700">
                <a:miter lim="400000"/>
              </a:ln>
              <a:effectLst/>
            </p:spPr>
            <p:txBody>
              <a:bodyPr wrap="square" lIns="45718" rIns="45718">
                <a:spAutoFit/>
              </a:bodyPr>
              <a:p>
                <a:pPr algn="ctr" fontAlgn="auto"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450" kern="0" baseline="0" dirty="0">
                    <a:solidFill>
                      <a:srgbClr val="D62F2F"/>
                    </a:solidFill>
                    <a:effectLst/>
                    <a:sym typeface="微软雅黑" panose="020B0503020204020204" pitchFamily="34" charset="-122"/>
                  </a:rPr>
                  <a:t>www.xybsyw.com</a:t>
                </a:r>
                <a:endParaRPr lang="en-US" altLang="zh-CN" sz="450" kern="0" baseline="0" dirty="0">
                  <a:solidFill>
                    <a:srgbClr val="D62F2F"/>
                  </a:solidFill>
                  <a:effectLst/>
                  <a:sym typeface="微软雅黑" panose="020B0503020204020204" pitchFamily="34" charset="-122"/>
                </a:endParaRPr>
              </a:p>
            </p:txBody>
          </p:sp>
        </p:grpSp>
        <p:pic>
          <p:nvPicPr>
            <p:cNvPr id="2" name="图片 1" descr="红色1"/>
            <p:cNvPicPr>
              <a:picLocks noChangeAspect="1"/>
            </p:cNvPicPr>
            <p:nvPr/>
          </p:nvPicPr>
          <p:blipFill>
            <a:blip r:embed="rId1"/>
            <a:stretch>
              <a:fillRect/>
            </a:stretch>
          </p:blipFill>
          <p:spPr>
            <a:xfrm>
              <a:off x="17432" y="277"/>
              <a:ext cx="929" cy="29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3.3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实习报告批阅</a:t>
            </a:r>
            <a:endParaRPr lang="zh-CN" altLang="en-US">
              <a:sym typeface="+mn-ea"/>
            </a:endParaRPr>
          </a:p>
        </p:txBody>
      </p:sp>
      <p:sp>
        <p:nvSpPr>
          <p:cNvPr id="3" name="文本框 2"/>
          <p:cNvSpPr txBox="1"/>
          <p:nvPr/>
        </p:nvSpPr>
        <p:spPr>
          <a:xfrm>
            <a:off x="1120775" y="660400"/>
            <a:ext cx="6813550" cy="3063875"/>
          </a:xfrm>
          <a:prstGeom prst="rect">
            <a:avLst/>
          </a:prstGeom>
          <a:noFill/>
          <a:ln w="9525">
            <a:noFill/>
          </a:ln>
        </p:spPr>
        <p:txBody>
          <a:bodyPr wrap="square">
            <a:spAutoFit/>
          </a:bodyPr>
          <a:p>
            <a:pPr marR="0" algn="ctr" defTabSz="914400">
              <a:lnSpc>
                <a:spcPct val="130000"/>
              </a:lnSpc>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实习报告批阅</a:t>
            </a:r>
            <a:endPar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lnSpc>
                <a:spcPct val="130000"/>
              </a:lnSpc>
              <a:buClrTx/>
              <a:buSzTx/>
              <a:defRPr/>
            </a:pPr>
            <a:endParaRPr kumimoji="0" lang="zh-CN" altLang="en-US" sz="2400"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导航菜单，进入实践教学功能模块</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报告批阅</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，查看学生提交的实习报告</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点击待批阅的学生姓名，查看实习报告详情</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批阅实习报告，评分、填写评语，或者退回修改</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可导出实习报告</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buClrTx/>
              <a:buSzTx/>
              <a:defRPr/>
            </a:pPr>
            <a:endParaRPr kumimoji="0" lang="zh-CN" altLang="en-US" sz="1400" b="0" kern="1200" cap="none" spc="0" normalizeH="0" baseline="0" noProof="1">
              <a:solidFill>
                <a:srgbClr val="000000"/>
              </a:solidFill>
              <a:latin typeface="宋体" panose="02010600030101010101" pitchFamily="2" charset="-122"/>
              <a:ea typeface="宋体" panose="02010600030101010101" pitchFamily="2"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3.3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实习报告批阅</a:t>
            </a:r>
            <a:endParaRPr lang="zh-CN" altLang="en-US">
              <a:sym typeface="+mn-ea"/>
            </a:endParaRPr>
          </a:p>
        </p:txBody>
      </p:sp>
      <p:pic>
        <p:nvPicPr>
          <p:cNvPr id="3" name="图片 2"/>
          <p:cNvPicPr>
            <a:picLocks noChangeAspect="1"/>
          </p:cNvPicPr>
          <p:nvPr/>
        </p:nvPicPr>
        <p:blipFill>
          <a:blip r:embed="rId1"/>
          <a:stretch>
            <a:fillRect/>
          </a:stretch>
        </p:blipFill>
        <p:spPr>
          <a:xfrm>
            <a:off x="200025" y="612140"/>
            <a:ext cx="8743950" cy="4360545"/>
          </a:xfrm>
          <a:prstGeom prst="rect">
            <a:avLst/>
          </a:prstGeom>
        </p:spPr>
      </p:pic>
      <p:sp>
        <p:nvSpPr>
          <p:cNvPr id="7" name="文本框 6"/>
          <p:cNvSpPr txBox="1"/>
          <p:nvPr/>
        </p:nvSpPr>
        <p:spPr>
          <a:xfrm>
            <a:off x="899795" y="555616"/>
            <a:ext cx="2979420"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1.</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8" name="直接箭头连接符 7"/>
          <p:cNvCxnSpPr/>
          <p:nvPr/>
        </p:nvCxnSpPr>
        <p:spPr>
          <a:xfrm flipH="1">
            <a:off x="504825" y="771525"/>
            <a:ext cx="322580" cy="17145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1460" y="3435985"/>
            <a:ext cx="334835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2.</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报告批阅</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功能菜单</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6" name="直接箭头连接符 5"/>
          <p:cNvCxnSpPr/>
          <p:nvPr/>
        </p:nvCxnSpPr>
        <p:spPr>
          <a:xfrm flipH="1" flipV="1">
            <a:off x="827405" y="3004185"/>
            <a:ext cx="144145" cy="28765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339975" y="2571749"/>
            <a:ext cx="334835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3.</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点击或搜索学生，查看报告预览</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10" name="直接箭头连接符 9"/>
          <p:cNvCxnSpPr/>
          <p:nvPr/>
        </p:nvCxnSpPr>
        <p:spPr>
          <a:xfrm flipH="1">
            <a:off x="1979930" y="2631440"/>
            <a:ext cx="327660" cy="18542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427855" y="3940175"/>
            <a:ext cx="230314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4.</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批阅通过或退回修改</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12" name="直接箭头连接符 11"/>
          <p:cNvCxnSpPr/>
          <p:nvPr/>
        </p:nvCxnSpPr>
        <p:spPr>
          <a:xfrm flipH="1">
            <a:off x="4140200" y="4300220"/>
            <a:ext cx="215900" cy="28384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47720" y="1782445"/>
            <a:ext cx="295846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5.</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可下载报告或导出实习手册</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14" name="直接箭头连接符 13"/>
          <p:cNvCxnSpPr/>
          <p:nvPr/>
        </p:nvCxnSpPr>
        <p:spPr>
          <a:xfrm flipH="1" flipV="1">
            <a:off x="2843530" y="1851660"/>
            <a:ext cx="431800" cy="15684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cstate="print"/>
          <a:stretch>
            <a:fillRect/>
          </a:stretch>
        </p:blipFill>
        <p:spPr>
          <a:xfrm>
            <a:off x="4275455" y="2316480"/>
            <a:ext cx="19050" cy="19050"/>
          </a:xfrm>
          <a:prstGeom prst="rect">
            <a:avLst/>
          </a:prstGeom>
        </p:spPr>
      </p:pic>
      <p:cxnSp>
        <p:nvCxnSpPr>
          <p:cNvPr id="15" name="直接箭头连接符 14"/>
          <p:cNvCxnSpPr/>
          <p:nvPr/>
        </p:nvCxnSpPr>
        <p:spPr>
          <a:xfrm flipH="1" flipV="1">
            <a:off x="5076190" y="1131570"/>
            <a:ext cx="360045" cy="14414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436235" y="892810"/>
            <a:ext cx="2458085" cy="58356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6.</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可切换批阅状态，重新批阅，退回等操作</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3.4</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实习成绩鉴定</a:t>
            </a:r>
            <a:endParaRPr lang="zh-CN" altLang="en-US">
              <a:sym typeface="+mn-ea"/>
            </a:endParaRPr>
          </a:p>
        </p:txBody>
      </p:sp>
      <p:sp>
        <p:nvSpPr>
          <p:cNvPr id="3" name="文本框 2"/>
          <p:cNvSpPr txBox="1"/>
          <p:nvPr/>
        </p:nvSpPr>
        <p:spPr>
          <a:xfrm>
            <a:off x="1120775" y="660400"/>
            <a:ext cx="6813550" cy="2704465"/>
          </a:xfrm>
          <a:prstGeom prst="rect">
            <a:avLst/>
          </a:prstGeom>
          <a:noFill/>
          <a:ln w="9525">
            <a:noFill/>
          </a:ln>
        </p:spPr>
        <p:txBody>
          <a:bodyPr wrap="square">
            <a:spAutoFit/>
          </a:bodyPr>
          <a:p>
            <a:pPr marR="0" algn="ctr" defTabSz="914400">
              <a:lnSpc>
                <a:spcPct val="130000"/>
              </a:lnSpc>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实习成绩鉴定</a:t>
            </a:r>
            <a:endPar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lnSpc>
                <a:spcPct val="130000"/>
              </a:lnSpc>
              <a:buClrTx/>
              <a:buSzTx/>
              <a:defRPr/>
            </a:pPr>
            <a:endParaRPr kumimoji="0" lang="zh-CN" altLang="en-US" sz="2400"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导航菜单，进入实践教学功能模块</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实习成绩鉴定</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点击待批阅的学生姓名，查看自我小结或盖章文件预览</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根据鉴定表设置项目进行评分、评语</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buClrTx/>
              <a:buSzTx/>
              <a:defRPr/>
            </a:pPr>
            <a:endParaRPr kumimoji="0" lang="zh-CN" altLang="en-US" sz="1400" b="0" kern="1200" cap="none" spc="0" normalizeH="0" baseline="0" noProof="1">
              <a:solidFill>
                <a:srgbClr val="000000"/>
              </a:solidFill>
              <a:latin typeface="宋体" panose="02010600030101010101" pitchFamily="2" charset="-122"/>
              <a:ea typeface="宋体" panose="02010600030101010101" pitchFamily="2"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45745" y="697230"/>
            <a:ext cx="8652510" cy="4129405"/>
          </a:xfrm>
          <a:prstGeom prst="rect">
            <a:avLst/>
          </a:prstGeom>
        </p:spPr>
      </p:pic>
      <p:sp>
        <p:nvSpPr>
          <p:cNvPr id="2" name="标题 1"/>
          <p:cNvSpPr>
            <a:spLocks noGrp="1"/>
          </p:cNvSpPr>
          <p:nvPr>
            <p:ph type="ctrTitle"/>
          </p:nvPr>
        </p:nvSpPr>
        <p:spPr/>
        <p:txBody>
          <a:bodyPr/>
          <a:p>
            <a:pPr algn="l">
              <a:buClrTx/>
              <a:buSzTx/>
              <a:buFontTx/>
            </a:pPr>
            <a:r>
              <a:rPr lang="en-US" altLang="zh-CN">
                <a:sym typeface="+mn-ea"/>
              </a:rPr>
              <a:t>3.4 </a:t>
            </a:r>
            <a:r>
              <a:rPr lang="zh-CN" altLang="en-US">
                <a:sym typeface="+mn-ea"/>
              </a:rPr>
              <a:t>指导老师电脑网页操作</a:t>
            </a:r>
            <a:r>
              <a:rPr lang="en-US" altLang="zh-CN">
                <a:sym typeface="+mn-ea"/>
              </a:rPr>
              <a:t>-</a:t>
            </a:r>
            <a:r>
              <a:rPr lang="zh-CN" altLang="en-US">
                <a:sym typeface="+mn-ea"/>
              </a:rPr>
              <a:t>过程管理</a:t>
            </a:r>
            <a:r>
              <a:rPr lang="en-US" altLang="zh-CN">
                <a:sym typeface="+mn-ea"/>
              </a:rPr>
              <a:t>-</a:t>
            </a:r>
            <a:r>
              <a:rPr lang="zh-CN" altLang="en-US">
                <a:sym typeface="+mn-ea"/>
              </a:rPr>
              <a:t>实习成绩鉴定</a:t>
            </a:r>
            <a:endParaRPr lang="zh-CN" altLang="en-US">
              <a:sym typeface="+mn-ea"/>
            </a:endParaRPr>
          </a:p>
        </p:txBody>
      </p:sp>
      <p:sp>
        <p:nvSpPr>
          <p:cNvPr id="7" name="文本框 6"/>
          <p:cNvSpPr txBox="1"/>
          <p:nvPr/>
        </p:nvSpPr>
        <p:spPr>
          <a:xfrm>
            <a:off x="611505" y="1348097"/>
            <a:ext cx="2979420"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1.</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8" name="直接箭头连接符 7"/>
          <p:cNvCxnSpPr/>
          <p:nvPr/>
        </p:nvCxnSpPr>
        <p:spPr>
          <a:xfrm flipH="1" flipV="1">
            <a:off x="611505" y="1059180"/>
            <a:ext cx="144145" cy="21653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15085" y="2284095"/>
            <a:ext cx="334835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2.</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实习成绩鉴定</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功能菜单</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6" name="直接箭头连接符 5"/>
          <p:cNvCxnSpPr/>
          <p:nvPr/>
        </p:nvCxnSpPr>
        <p:spPr>
          <a:xfrm flipH="1">
            <a:off x="1080770" y="2644140"/>
            <a:ext cx="250825" cy="23558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211955" y="4156075"/>
            <a:ext cx="2567940" cy="58356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3.</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指导老师鉴定，鉴定项目根据设置不同而不同</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cxnSp>
        <p:nvCxnSpPr>
          <p:cNvPr id="12" name="直接箭头连接符 11"/>
          <p:cNvCxnSpPr/>
          <p:nvPr/>
        </p:nvCxnSpPr>
        <p:spPr>
          <a:xfrm flipH="1" flipV="1">
            <a:off x="3851910" y="4083685"/>
            <a:ext cx="288290" cy="21653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cstate="print"/>
          <a:stretch>
            <a:fillRect/>
          </a:stretch>
        </p:blipFill>
        <p:spPr>
          <a:xfrm>
            <a:off x="2863850" y="4657090"/>
            <a:ext cx="1504950" cy="285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3.5</a:t>
            </a:r>
            <a:r>
              <a:rPr lang="en-US">
                <a:sym typeface="+mn-ea"/>
              </a:rPr>
              <a:t> </a:t>
            </a:r>
            <a:r>
              <a:rPr lang="zh-CN" altLang="en-US">
                <a:sym typeface="+mn-ea"/>
              </a:rPr>
              <a:t>指导老师电脑网页操作</a:t>
            </a:r>
            <a:r>
              <a:rPr lang="en-US" altLang="zh-CN">
                <a:sym typeface="+mn-ea"/>
              </a:rPr>
              <a:t>-</a:t>
            </a:r>
            <a:r>
              <a:rPr lang="zh-CN">
                <a:sym typeface="+mn-ea"/>
              </a:rPr>
              <a:t>我的实习生</a:t>
            </a:r>
            <a:endParaRPr lang="zh-CN">
              <a:sym typeface="+mn-ea"/>
            </a:endParaRPr>
          </a:p>
        </p:txBody>
      </p:sp>
      <p:sp>
        <p:nvSpPr>
          <p:cNvPr id="4" name="文本框 3"/>
          <p:cNvSpPr txBox="1"/>
          <p:nvPr/>
        </p:nvSpPr>
        <p:spPr>
          <a:xfrm>
            <a:off x="1120775" y="1090930"/>
            <a:ext cx="6813550" cy="2129790"/>
          </a:xfrm>
          <a:prstGeom prst="rect">
            <a:avLst/>
          </a:prstGeom>
          <a:noFill/>
          <a:ln w="9525">
            <a:noFill/>
          </a:ln>
        </p:spPr>
        <p:txBody>
          <a:bodyPr wrap="square">
            <a:spAutoFit/>
          </a:bodyPr>
          <a:p>
            <a:pPr marR="0" algn="ctr" defTabSz="914400">
              <a:lnSpc>
                <a:spcPct val="130000"/>
              </a:lnSpc>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我的实习生</a:t>
            </a:r>
            <a:endPar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lnSpc>
                <a:spcPct val="130000"/>
              </a:lnSpc>
              <a:buClrTx/>
              <a:buSzTx/>
              <a:defRPr/>
            </a:pPr>
            <a:endParaRPr kumimoji="0" lang="zh-CN" altLang="en-US" sz="2400"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导航菜单，进入实践教学模块</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点击“我的实习生”功能菜单</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，有两个统计表格（见后图）</a:t>
            </a:r>
            <a:endPar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查看实习过程统计或学生参与情况</a:t>
            </a:r>
            <a:endPar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3.5</a:t>
            </a:r>
            <a:r>
              <a:rPr lang="en-US">
                <a:sym typeface="+mn-ea"/>
              </a:rPr>
              <a:t> </a:t>
            </a:r>
            <a:r>
              <a:rPr lang="zh-CN" altLang="en-US">
                <a:sym typeface="+mn-ea"/>
              </a:rPr>
              <a:t>指导老师电脑网页操作</a:t>
            </a:r>
            <a:r>
              <a:rPr lang="en-US" altLang="zh-CN">
                <a:sym typeface="+mn-ea"/>
              </a:rPr>
              <a:t>-</a:t>
            </a:r>
            <a:r>
              <a:rPr lang="zh-CN">
                <a:sym typeface="+mn-ea"/>
              </a:rPr>
              <a:t>我的实习生</a:t>
            </a:r>
            <a:endParaRPr lang="zh-CN">
              <a:sym typeface="+mn-ea"/>
            </a:endParaRPr>
          </a:p>
        </p:txBody>
      </p:sp>
      <p:pic>
        <p:nvPicPr>
          <p:cNvPr id="3" name="图片 2"/>
          <p:cNvPicPr>
            <a:picLocks noChangeAspect="1"/>
          </p:cNvPicPr>
          <p:nvPr/>
        </p:nvPicPr>
        <p:blipFill>
          <a:blip r:embed="rId1"/>
          <a:stretch>
            <a:fillRect/>
          </a:stretch>
        </p:blipFill>
        <p:spPr>
          <a:xfrm>
            <a:off x="385445" y="466090"/>
            <a:ext cx="8373745" cy="4479925"/>
          </a:xfrm>
          <a:prstGeom prst="rect">
            <a:avLst/>
          </a:prstGeom>
        </p:spPr>
      </p:pic>
      <p:sp>
        <p:nvSpPr>
          <p:cNvPr id="40" name="文本框 40"/>
          <p:cNvSpPr txBox="1"/>
          <p:nvPr/>
        </p:nvSpPr>
        <p:spPr>
          <a:xfrm>
            <a:off x="1787525" y="1690370"/>
            <a:ext cx="2816225" cy="522288"/>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lvl="0" algn="just" fontAlgn="base"/>
            <a:r>
              <a:rPr lang="zh-CN" altLang="en-US" sz="1600" strike="noStrike"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Times New Roman" panose="02020603050405020304"/>
              </a:rPr>
              <a:t>1，实习过程统计</a:t>
            </a:r>
            <a:endParaRPr lang="zh-CN" altLang="en-US" sz="1600" strike="noStrike"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Times New Roman" panose="02020603050405020304"/>
            </a:endParaRPr>
          </a:p>
          <a:p>
            <a:pPr lvl="0" algn="just" fontAlgn="base"/>
            <a:r>
              <a:rPr lang="zh-CN" altLang="en-US" sz="1600" strike="noStrike"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Times New Roman" panose="02020603050405020304"/>
              </a:rPr>
              <a:t>*只显示已参与实习的学生</a:t>
            </a:r>
            <a:endParaRPr lang="zh-CN" altLang="en-US" sz="1600" strike="noStrike"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Times New Roman" panose="02020603050405020304"/>
            </a:endParaRPr>
          </a:p>
        </p:txBody>
      </p:sp>
      <p:sp>
        <p:nvSpPr>
          <p:cNvPr id="9" name="文本框 40"/>
          <p:cNvSpPr txBox="1"/>
          <p:nvPr/>
        </p:nvSpPr>
        <p:spPr>
          <a:xfrm>
            <a:off x="3839845" y="875980"/>
            <a:ext cx="1946275" cy="274638"/>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lvl="0" algn="just" fontAlgn="base">
              <a:buNone/>
            </a:pPr>
            <a:r>
              <a:rPr lang="zh-CN" altLang="en-US" sz="1600" strike="noStrike"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Times New Roman" panose="02020603050405020304"/>
              </a:rPr>
              <a:t>2，学生参与情况</a:t>
            </a:r>
            <a:endParaRPr lang="zh-CN" altLang="en-US" sz="1600" strike="noStrike"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Times New Roman" panose="02020603050405020304"/>
            </a:endParaRPr>
          </a:p>
          <a:p>
            <a:pPr lvl="0" algn="just" fontAlgn="base">
              <a:buNone/>
            </a:pPr>
            <a:r>
              <a:rPr lang="zh-CN" altLang="en-US" sz="1600" strike="noStrike"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Times New Roman" panose="02020603050405020304"/>
              </a:rPr>
              <a:t>*显示所有的实习生</a:t>
            </a:r>
            <a:endParaRPr lang="zh-CN" altLang="en-US" sz="1600" strike="noStrike" kern="100"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Times New Roman" panose="02020603050405020304"/>
            </a:endParaRPr>
          </a:p>
        </p:txBody>
      </p:sp>
      <p:sp>
        <p:nvSpPr>
          <p:cNvPr id="4" name=" 160"/>
          <p:cNvSpPr/>
          <p:nvPr/>
        </p:nvSpPr>
        <p:spPr>
          <a:xfrm rot="13320000">
            <a:off x="2219325" y="1434783"/>
            <a:ext cx="557213" cy="16827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trike="noStrike" noProof="1">
              <a:solidFill>
                <a:srgbClr val="FFFFFF"/>
              </a:solidFill>
            </a:endParaRPr>
          </a:p>
        </p:txBody>
      </p:sp>
      <p:sp>
        <p:nvSpPr>
          <p:cNvPr id="5" name=" 160"/>
          <p:cNvSpPr/>
          <p:nvPr/>
        </p:nvSpPr>
        <p:spPr>
          <a:xfrm rot="13320000">
            <a:off x="3545840" y="905510"/>
            <a:ext cx="212725" cy="32321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trike="noStrike" noProof="1">
              <a:solidFill>
                <a:srgbClr val="FFFFFF"/>
              </a:solidFill>
            </a:endParaRPr>
          </a:p>
        </p:txBody>
      </p:sp>
      <p:sp>
        <p:nvSpPr>
          <p:cNvPr id="6" name=" 160"/>
          <p:cNvSpPr/>
          <p:nvPr/>
        </p:nvSpPr>
        <p:spPr>
          <a:xfrm rot="13320000">
            <a:off x="1409065" y="3519488"/>
            <a:ext cx="557213" cy="16827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trike="noStrike" noProof="1">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3.6 </a:t>
            </a:r>
            <a:r>
              <a:rPr lang="zh-CN" altLang="en-US">
                <a:sym typeface="+mn-ea"/>
              </a:rPr>
              <a:t>指导老师电脑网页操作</a:t>
            </a:r>
            <a:r>
              <a:rPr lang="en-US" altLang="zh-CN">
                <a:sym typeface="+mn-ea"/>
              </a:rPr>
              <a:t>-</a:t>
            </a:r>
            <a:r>
              <a:rPr lang="zh-CN">
                <a:sym typeface="+mn-ea"/>
              </a:rPr>
              <a:t>签到统计</a:t>
            </a:r>
            <a:endParaRPr lang="zh-CN">
              <a:sym typeface="+mn-ea"/>
            </a:endParaRPr>
          </a:p>
        </p:txBody>
      </p:sp>
      <p:sp>
        <p:nvSpPr>
          <p:cNvPr id="3" name="文本框 2"/>
          <p:cNvSpPr txBox="1"/>
          <p:nvPr/>
        </p:nvSpPr>
        <p:spPr>
          <a:xfrm>
            <a:off x="1165225" y="1158875"/>
            <a:ext cx="6813550" cy="2129790"/>
          </a:xfrm>
          <a:prstGeom prst="rect">
            <a:avLst/>
          </a:prstGeom>
          <a:noFill/>
          <a:ln w="9525">
            <a:noFill/>
          </a:ln>
        </p:spPr>
        <p:txBody>
          <a:bodyPr wrap="square">
            <a:spAutoFit/>
          </a:bodyPr>
          <a:p>
            <a:pPr marR="0" algn="ctr" defTabSz="914400">
              <a:lnSpc>
                <a:spcPct val="130000"/>
              </a:lnSpc>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签到统计</a:t>
            </a:r>
            <a:endPar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R="0" algn="ctr" defTabSz="914400">
              <a:lnSpc>
                <a:spcPct val="130000"/>
              </a:lnSpc>
              <a:buClrTx/>
              <a:buSzTx/>
              <a:defRPr/>
            </a:pPr>
            <a:endParaRPr kumimoji="0" lang="zh-CN" altLang="en-US" sz="2400"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实践教学</a:t>
            </a:r>
            <a:r>
              <a:rPr lang="en-US" altLang="zh-CN"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lang="zh-CN" altLang="en-US" sz="1800" b="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导航菜单，进入实践教学模块</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签到统计</a:t>
            </a:r>
            <a:r>
              <a:rPr kumimoji="0" lang="en-US" altLang="zh-CN"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a:t>
            </a: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功能菜单，进入签到统计列表</a:t>
            </a:r>
            <a:endPar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a:lnSpc>
                <a:spcPct val="130000"/>
              </a:lnSpc>
              <a:buClrTx/>
              <a:buSzTx/>
              <a:buAutoNum type="arabicPeriod"/>
              <a:defRPr/>
            </a:pPr>
            <a:r>
              <a:rPr kumimoji="0" lang="zh-CN" altLang="en-US" sz="1800" b="0" kern="1200" cap="none" spc="0" normalizeH="0" baseline="0"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点击学生姓名，查看单个学生签到详情</a:t>
            </a:r>
            <a:endParaRPr kumimoji="0" lang="zh-CN" altLang="en-US" sz="1400" b="0" kern="1200" cap="none" spc="0" normalizeH="0" baseline="0" noProof="1">
              <a:solidFill>
                <a:srgbClr val="000000"/>
              </a:solidFill>
              <a:latin typeface="宋体" panose="02010600030101010101" pitchFamily="2" charset="-122"/>
              <a:ea typeface="宋体" panose="02010600030101010101" pitchFamily="2"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77190" y="615315"/>
            <a:ext cx="8389620" cy="4035425"/>
          </a:xfrm>
          <a:prstGeom prst="rect">
            <a:avLst/>
          </a:prstGeom>
        </p:spPr>
      </p:pic>
      <p:sp>
        <p:nvSpPr>
          <p:cNvPr id="2" name="标题 1"/>
          <p:cNvSpPr>
            <a:spLocks noGrp="1"/>
          </p:cNvSpPr>
          <p:nvPr>
            <p:ph type="ctrTitle"/>
          </p:nvPr>
        </p:nvSpPr>
        <p:spPr/>
        <p:txBody>
          <a:bodyPr/>
          <a:p>
            <a:pPr algn="l">
              <a:buClrTx/>
              <a:buSzTx/>
              <a:buFontTx/>
            </a:pPr>
            <a:r>
              <a:rPr lang="en-US" altLang="zh-CN">
                <a:sym typeface="+mn-ea"/>
              </a:rPr>
              <a:t>3.6 </a:t>
            </a:r>
            <a:r>
              <a:rPr lang="zh-CN" altLang="en-US">
                <a:sym typeface="+mn-ea"/>
              </a:rPr>
              <a:t>指导老师电脑网页操作</a:t>
            </a:r>
            <a:r>
              <a:rPr lang="en-US" altLang="zh-CN">
                <a:sym typeface="+mn-ea"/>
              </a:rPr>
              <a:t>-</a:t>
            </a:r>
            <a:r>
              <a:rPr lang="zh-CN">
                <a:sym typeface="+mn-ea"/>
              </a:rPr>
              <a:t>签到统计</a:t>
            </a:r>
            <a:endParaRPr lang="zh-CN">
              <a:sym typeface="+mn-ea"/>
            </a:endParaRPr>
          </a:p>
        </p:txBody>
      </p:sp>
      <p:cxnSp>
        <p:nvCxnSpPr>
          <p:cNvPr id="8" name="直接箭头连接符 7"/>
          <p:cNvCxnSpPr/>
          <p:nvPr/>
        </p:nvCxnSpPr>
        <p:spPr>
          <a:xfrm flipH="1">
            <a:off x="915035" y="2788285"/>
            <a:ext cx="344805" cy="19177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757613" y="3085465"/>
            <a:ext cx="2505075" cy="829945"/>
          </a:xfrm>
          <a:prstGeom prst="rect">
            <a:avLst/>
          </a:prstGeom>
          <a:noFill/>
        </p:spPr>
        <p:txBody>
          <a:bodyPr wrap="square">
            <a:spAutoFit/>
          </a:bodyPr>
          <a:p>
            <a:pPr marR="0" defTabSz="914400">
              <a:buClrTx/>
              <a:buSzTx/>
              <a:defRPr/>
            </a:pP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2.</a:t>
            </a:r>
            <a:r>
              <a:rPr kumimoji="0" 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包括地图分布情况，下方也有各个学生的具体签到情况</a:t>
            </a:r>
            <a:endParaRPr kumimoji="0" lang="zh-CN" sz="1400" b="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6" name="文本框 5"/>
          <p:cNvSpPr txBox="1"/>
          <p:nvPr/>
        </p:nvSpPr>
        <p:spPr>
          <a:xfrm>
            <a:off x="1369378" y="2196465"/>
            <a:ext cx="2505075" cy="583565"/>
          </a:xfrm>
          <a:prstGeom prst="rect">
            <a:avLst/>
          </a:prstGeom>
          <a:noFill/>
        </p:spPr>
        <p:txBody>
          <a:bodyPr wrap="square">
            <a:spAutoFit/>
          </a:bodyPr>
          <a:p>
            <a:pPr marR="0" defTabSz="914400">
              <a:buClrTx/>
              <a:buSzTx/>
              <a:defRPr/>
            </a:pP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1.</a:t>
            </a:r>
            <a:r>
              <a:rPr kumimoji="0" lang="zh-CN" altLang="en-US"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点击</a:t>
            </a: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签到统计</a:t>
            </a: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，查看自己带的学生签到情况</a:t>
            </a:r>
            <a:endParaRPr kumimoji="0" lang="zh-CN" altLang="en-US" sz="1400" b="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l">
              <a:buClrTx/>
              <a:buSzTx/>
              <a:buFontTx/>
            </a:pPr>
            <a:r>
              <a:rPr lang="en-US" altLang="zh-CN">
                <a:sym typeface="+mn-ea"/>
              </a:rPr>
              <a:t>3.7 </a:t>
            </a:r>
            <a:r>
              <a:rPr lang="zh-CN" altLang="en-US">
                <a:sym typeface="+mn-ea"/>
              </a:rPr>
              <a:t>指导老师电脑网页操作</a:t>
            </a:r>
            <a:r>
              <a:rPr lang="en-US" altLang="zh-CN">
                <a:sym typeface="+mn-ea"/>
              </a:rPr>
              <a:t>-</a:t>
            </a:r>
            <a:r>
              <a:rPr lang="zh-CN" altLang="en-US">
                <a:sym typeface="+mn-ea"/>
              </a:rPr>
              <a:t>统计报表</a:t>
            </a:r>
            <a:endParaRPr lang="zh-CN" altLang="en-US">
              <a:sym typeface="+mn-ea"/>
            </a:endParaRPr>
          </a:p>
        </p:txBody>
      </p:sp>
      <p:sp>
        <p:nvSpPr>
          <p:cNvPr id="5" name="文本框 4"/>
          <p:cNvSpPr txBox="1"/>
          <p:nvPr/>
        </p:nvSpPr>
        <p:spPr>
          <a:xfrm>
            <a:off x="1120775" y="660400"/>
            <a:ext cx="6813550" cy="4023995"/>
          </a:xfrm>
          <a:prstGeom prst="rect">
            <a:avLst/>
          </a:prstGeom>
          <a:noFill/>
          <a:ln w="9525">
            <a:noFill/>
          </a:ln>
        </p:spPr>
        <p:txBody>
          <a:bodyPr wrap="square">
            <a:spAutoFit/>
          </a:bodyPr>
          <a:p>
            <a:pPr marR="0" algn="ctr" defTabSz="914400">
              <a:lnSpc>
                <a:spcPct val="130000"/>
              </a:lnSpc>
              <a:buClrTx/>
              <a:buSzTx/>
              <a:defRPr/>
            </a:pPr>
            <a:r>
              <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rPr>
              <a:t>查看统计报表</a:t>
            </a:r>
            <a:endParaRPr kumimoji="0" lang="zh-CN" altLang="en-US" sz="240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sym typeface="Calibri" panose="020F0502020204030204" pitchFamily="34" charset="0"/>
            </a:endParaRPr>
          </a:p>
          <a:p>
            <a:pPr marL="342900" marR="0" indent="-342900" defTabSz="914400" hangingPunct="0">
              <a:lnSpc>
                <a:spcPct val="130000"/>
              </a:lnSpc>
              <a:buClrTx/>
              <a:buSzTx/>
              <a:buFont typeface="+mj-lt"/>
              <a:buAutoNum type="arabicPeriod"/>
              <a:defRPr/>
            </a:pP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点击左侧导航栏</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统计报表</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按钮</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mj-lt"/>
              <a:buAutoNum type="arabicPeriod"/>
              <a:defRPr/>
            </a:pP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点击功能菜单中对应的报表</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mj-lt"/>
              <a:buAutoNum type="arabicPeriod"/>
              <a:defRPr/>
            </a:pP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通过</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院系</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专业</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班级</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学年</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学期</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等筛选需要的数据</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mj-lt"/>
              <a:buAutoNum type="arabicPeriod"/>
              <a:defRPr/>
            </a:pP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自定义表格</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按钮，可以选择表格显示的维度</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R="0" defTabSz="914400" hangingPunct="0">
              <a:lnSpc>
                <a:spcPct val="130000"/>
              </a:lnSpc>
              <a:buClrTx/>
              <a:buSzTx/>
              <a:buFont typeface="+mj-lt"/>
              <a:defRPr/>
            </a:pP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5.  </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批量导出</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按钮，导出筛选的数据，跳转到下载中心下载</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R="0" defTabSz="914400" hangingPunct="0">
              <a:lnSpc>
                <a:spcPct val="130000"/>
              </a:lnSpc>
              <a:buClrTx/>
              <a:buSzTx/>
              <a:buFont typeface="+mj-lt"/>
              <a:defRPr/>
            </a:pP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温馨提示：到下载中心下载时，如果表格较大，报表下载状态会显示</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报表生成中</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，请等待片刻即可。如长时间还是显示</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报表生成中</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，可按键盘</a:t>
            </a:r>
            <a:r>
              <a:rPr lang="en-US" altLang="zh-CN"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“F5”</a:t>
            </a:r>
            <a:r>
              <a:rPr lang="zh-CN" altLang="en-US" sz="1800" b="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键，刷新网页。</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R="0" algn="ctr" defTabSz="914400">
              <a:buClrTx/>
              <a:buSzTx/>
              <a:defRPr/>
            </a:pPr>
            <a:endParaRPr kumimoji="0" lang="zh-CN" altLang="en-US" sz="1400" b="0" kern="1200" cap="none" spc="0" normalizeH="0" baseline="0" noProof="1">
              <a:solidFill>
                <a:srgbClr val="000000"/>
              </a:solidFill>
              <a:latin typeface="宋体" panose="02010600030101010101" pitchFamily="2" charset="-122"/>
              <a:ea typeface="宋体" panose="02010600030101010101" pitchFamily="2" charset="-122"/>
              <a:cs typeface="宋体" panose="02010600030101010101" pitchFamily="2"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95580" y="652145"/>
            <a:ext cx="8753475" cy="4255770"/>
          </a:xfrm>
          <a:prstGeom prst="rect">
            <a:avLst/>
          </a:prstGeom>
        </p:spPr>
      </p:pic>
      <p:sp>
        <p:nvSpPr>
          <p:cNvPr id="2" name="标题 1"/>
          <p:cNvSpPr>
            <a:spLocks noGrp="1"/>
          </p:cNvSpPr>
          <p:nvPr>
            <p:ph type="ctrTitle"/>
          </p:nvPr>
        </p:nvSpPr>
        <p:spPr/>
        <p:txBody>
          <a:bodyPr/>
          <a:p>
            <a:pPr algn="l">
              <a:buClrTx/>
              <a:buSzTx/>
              <a:buFontTx/>
            </a:pPr>
            <a:r>
              <a:rPr lang="en-US" altLang="zh-CN">
                <a:sym typeface="+mn-ea"/>
              </a:rPr>
              <a:t>3.7 </a:t>
            </a:r>
            <a:r>
              <a:rPr lang="zh-CN" altLang="en-US">
                <a:sym typeface="+mn-ea"/>
              </a:rPr>
              <a:t>指导老师电脑网页操作</a:t>
            </a:r>
            <a:r>
              <a:rPr lang="en-US" altLang="zh-CN">
                <a:sym typeface="+mn-ea"/>
              </a:rPr>
              <a:t>-</a:t>
            </a:r>
            <a:r>
              <a:rPr lang="zh-CN" altLang="en-US">
                <a:sym typeface="+mn-ea"/>
              </a:rPr>
              <a:t>统计报表</a:t>
            </a:r>
            <a:endParaRPr lang="zh-CN" altLang="en-US">
              <a:sym typeface="+mn-ea"/>
            </a:endParaRPr>
          </a:p>
        </p:txBody>
      </p:sp>
      <p:cxnSp>
        <p:nvCxnSpPr>
          <p:cNvPr id="8" name="直接箭头连接符 7"/>
          <p:cNvCxnSpPr/>
          <p:nvPr/>
        </p:nvCxnSpPr>
        <p:spPr>
          <a:xfrm flipH="1" flipV="1">
            <a:off x="400685" y="1877695"/>
            <a:ext cx="138430" cy="19050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H="1">
            <a:off x="1096645" y="1419860"/>
            <a:ext cx="379095" cy="12382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547178" y="1131570"/>
            <a:ext cx="2505075" cy="337185"/>
          </a:xfrm>
          <a:prstGeom prst="rect">
            <a:avLst/>
          </a:prstGeom>
          <a:noFill/>
        </p:spPr>
        <p:txBody>
          <a:bodyPr wrap="square">
            <a:spAutoFit/>
          </a:bodyPr>
          <a:p>
            <a:pPr marR="0" defTabSz="914400">
              <a:buClrTx/>
              <a:buSzTx/>
              <a:defRPr/>
            </a:pP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2.</a:t>
            </a:r>
            <a:r>
              <a:rPr kumimoji="0" lang="zh-CN" altLang="en-US"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选择需要查看的报表</a:t>
            </a:r>
            <a:endParaRPr kumimoji="0" lang="zh-CN" altLang="en-US" sz="1400" b="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endParaRPr>
          </a:p>
        </p:txBody>
      </p:sp>
      <p:cxnSp>
        <p:nvCxnSpPr>
          <p:cNvPr id="10" name="直接箭头连接符 9"/>
          <p:cNvCxnSpPr/>
          <p:nvPr/>
        </p:nvCxnSpPr>
        <p:spPr>
          <a:xfrm flipH="1">
            <a:off x="2051685" y="1708150"/>
            <a:ext cx="1008380" cy="21717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00368" y="2139950"/>
            <a:ext cx="2505075" cy="337185"/>
          </a:xfrm>
          <a:prstGeom prst="rect">
            <a:avLst/>
          </a:prstGeom>
          <a:noFill/>
        </p:spPr>
        <p:txBody>
          <a:bodyPr wrap="square">
            <a:spAutoFit/>
          </a:bodyPr>
          <a:p>
            <a:pPr marR="0" defTabSz="914400">
              <a:buClrTx/>
              <a:buSzTx/>
              <a:defRPr/>
            </a:pP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1.</a:t>
            </a:r>
            <a:r>
              <a:rPr kumimoji="0" lang="zh-CN" altLang="en-US"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点击</a:t>
            </a: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统计报表</a:t>
            </a: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1400" b="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endParaRPr>
          </a:p>
        </p:txBody>
      </p:sp>
      <p:cxnSp>
        <p:nvCxnSpPr>
          <p:cNvPr id="7" name="直接箭头连接符 6"/>
          <p:cNvCxnSpPr/>
          <p:nvPr/>
        </p:nvCxnSpPr>
        <p:spPr>
          <a:xfrm flipV="1">
            <a:off x="4211955" y="1419860"/>
            <a:ext cx="360045" cy="21590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059748" y="1543685"/>
            <a:ext cx="2505075" cy="337185"/>
          </a:xfrm>
          <a:prstGeom prst="rect">
            <a:avLst/>
          </a:prstGeom>
          <a:noFill/>
        </p:spPr>
        <p:txBody>
          <a:bodyPr wrap="square">
            <a:spAutoFit/>
          </a:bodyPr>
          <a:p>
            <a:pPr marR="0" defTabSz="914400">
              <a:buClrTx/>
              <a:buSzTx/>
              <a:defRPr/>
            </a:pP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3.</a:t>
            </a:r>
            <a:r>
              <a:rPr kumimoji="0" lang="zh-CN" altLang="en-US"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筛选数据，导出报表</a:t>
            </a:r>
            <a:endParaRPr kumimoji="0" lang="zh-CN" altLang="en-US" sz="1400" b="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endParaRPr>
          </a:p>
        </p:txBody>
      </p:sp>
      <p:cxnSp>
        <p:nvCxnSpPr>
          <p:cNvPr id="12" name="直接箭头连接符 11"/>
          <p:cNvCxnSpPr/>
          <p:nvPr/>
        </p:nvCxnSpPr>
        <p:spPr>
          <a:xfrm flipV="1">
            <a:off x="6948170" y="843915"/>
            <a:ext cx="87630" cy="31750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912485" y="1203960"/>
            <a:ext cx="3001010" cy="829945"/>
          </a:xfrm>
          <a:prstGeom prst="rect">
            <a:avLst/>
          </a:prstGeom>
          <a:noFill/>
        </p:spPr>
        <p:txBody>
          <a:bodyPr wrap="square">
            <a:spAutoFit/>
          </a:bodyPr>
          <a:p>
            <a:pPr marR="0" defTabSz="914400">
              <a:buClrTx/>
              <a:buSzTx/>
              <a:defRPr/>
            </a:pP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4.</a:t>
            </a:r>
            <a:r>
              <a:rPr kumimoji="0" lang="zh-CN" altLang="en-US"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自动跳转到下载中心，下载表格。如长时间显示报表生成中，可以按</a:t>
            </a:r>
            <a:r>
              <a:rPr kumimoji="0" lang="en-US" altLang="zh-CN"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F5</a:t>
            </a:r>
            <a:r>
              <a:rPr kumimoji="0" lang="zh-CN" altLang="en-US"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rPr>
              <a:t>刷新浏览器页面。</a:t>
            </a:r>
            <a:endParaRPr kumimoji="0" lang="zh-CN" altLang="en-US" sz="1400" b="0" kern="1200" cap="none" spc="0" normalizeH="0" baseline="0"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hape 22"/>
          <p:cNvSpPr>
            <a:spLocks noChangeArrowheads="1"/>
          </p:cNvSpPr>
          <p:nvPr/>
        </p:nvSpPr>
        <p:spPr bwMode="auto">
          <a:xfrm>
            <a:off x="-952" y="1447324"/>
            <a:ext cx="9144953" cy="1966913"/>
          </a:xfrm>
          <a:prstGeom prst="rect">
            <a:avLst/>
          </a:prstGeom>
          <a:solidFill>
            <a:srgbClr val="C51A24"/>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2" name="Shape 22"/>
          <p:cNvSpPr>
            <a:spLocks noChangeArrowheads="1"/>
          </p:cNvSpPr>
          <p:nvPr/>
        </p:nvSpPr>
        <p:spPr bwMode="auto">
          <a:xfrm>
            <a:off x="897255" y="1504474"/>
            <a:ext cx="1534478" cy="2319338"/>
          </a:xfrm>
          <a:prstGeom prst="rect">
            <a:avLst/>
          </a:prstGeom>
          <a:solidFill>
            <a:schemeClr val="bg1"/>
          </a:solidFill>
          <a:ln w="12700">
            <a:noFill/>
            <a:miter lim="400000"/>
          </a:ln>
          <a:effectLst>
            <a:outerShdw blurRad="76200" dir="13500000" sy="23000" kx="1200000" algn="br" rotWithShape="0">
              <a:srgbClr val="B90003">
                <a:alpha val="20000"/>
              </a:srgbClr>
            </a:outerShdw>
          </a:effectLst>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5" name="文本框 4"/>
          <p:cNvSpPr txBox="1"/>
          <p:nvPr/>
        </p:nvSpPr>
        <p:spPr>
          <a:xfrm>
            <a:off x="1011555" y="1814036"/>
            <a:ext cx="1290638" cy="2306955"/>
          </a:xfrm>
          <a:prstGeom prst="rect">
            <a:avLst/>
          </a:prstGeom>
          <a:noFill/>
        </p:spPr>
        <p:txBody>
          <a:bodyPr wrap="square" rtlCol="0" anchor="t">
            <a:spAutoFit/>
          </a:bodyPr>
          <a:p>
            <a:r>
              <a:rPr lang="en-US" altLang="zh-CN" sz="7200" dirty="0" smtClean="0">
                <a:solidFill>
                  <a:srgbClr val="C00000"/>
                </a:solidFill>
                <a:effectLst/>
                <a:latin typeface="DIN Alternate" panose="020B0500000000000000" charset="0"/>
                <a:ea typeface="微软雅黑" panose="020B0503020204020204" pitchFamily="34" charset="-122"/>
                <a:cs typeface="DIN Alternate" panose="020B0500000000000000" charset="0"/>
                <a:sym typeface="+mn-ea"/>
              </a:rPr>
              <a:t> </a:t>
            </a:r>
            <a:r>
              <a:rPr lang="en-US" altLang="zh-CN" sz="7200" b="1" dirty="0" smtClean="0">
                <a:solidFill>
                  <a:srgbClr val="C00000"/>
                </a:solidFill>
                <a:effectLst/>
                <a:latin typeface="DIN Alternate" panose="020B0500000000000000" charset="0"/>
                <a:ea typeface="Microsoft YaHei Bold" panose="020B0502040204020203" charset="-122"/>
                <a:cs typeface="DIN Alternate" panose="020B0500000000000000" charset="0"/>
                <a:sym typeface="+mn-ea"/>
              </a:rPr>
              <a:t>01</a:t>
            </a:r>
            <a:endParaRPr lang="en-US" altLang="zh-CN" sz="7200" b="1" dirty="0" smtClean="0">
              <a:solidFill>
                <a:srgbClr val="C00000"/>
              </a:solidFill>
              <a:effectLst/>
              <a:latin typeface="DIN Alternate" panose="020B0500000000000000" charset="0"/>
              <a:ea typeface="Microsoft YaHei Bold" panose="020B0502040204020203" charset="-122"/>
              <a:cs typeface="DIN Alternate" panose="020B0500000000000000" charset="0"/>
              <a:sym typeface="+mn-ea"/>
            </a:endParaRPr>
          </a:p>
        </p:txBody>
      </p:sp>
      <p:sp>
        <p:nvSpPr>
          <p:cNvPr id="11" name="矩形 10"/>
          <p:cNvSpPr/>
          <p:nvPr/>
        </p:nvSpPr>
        <p:spPr>
          <a:xfrm>
            <a:off x="2781776" y="2007394"/>
            <a:ext cx="4361498" cy="553085"/>
          </a:xfrm>
          <a:prstGeom prst="rect">
            <a:avLst/>
          </a:prstGeom>
          <a:ln w="12700">
            <a:miter lim="400000"/>
          </a:ln>
          <a:effectLst>
            <a:outerShdw blurRad="63500" rotWithShape="0">
              <a:srgbClr val="808080">
                <a:alpha val="31423"/>
              </a:srgbClr>
            </a:outerShdw>
          </a:effectLst>
        </p:spPr>
        <p:txBody>
          <a:bodyPr wrap="square" lIns="45718" rIns="45718" rtlCol="0">
            <a:spAutoFit/>
          </a:bodyPr>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3000">
                <a:latin typeface="微软雅黑" panose="020B0503020204020204" pitchFamily="34" charset="-122"/>
                <a:ea typeface="微软雅黑" panose="020B0503020204020204" pitchFamily="34" charset="-122"/>
              </a:rPr>
              <a:t>平台角色和流程概述</a:t>
            </a:r>
            <a:endParaRPr lang="zh-CN" sz="3000">
              <a:latin typeface="微软雅黑" panose="020B0503020204020204" pitchFamily="34" charset="-122"/>
              <a:ea typeface="微软雅黑" panose="020B0503020204020204" pitchFamily="34" charset="-122"/>
            </a:endParaRPr>
          </a:p>
        </p:txBody>
      </p:sp>
      <p:sp>
        <p:nvSpPr>
          <p:cNvPr id="20" name="矩形 19"/>
          <p:cNvSpPr/>
          <p:nvPr/>
        </p:nvSpPr>
        <p:spPr>
          <a:xfrm>
            <a:off x="2781776" y="2596039"/>
            <a:ext cx="4486751" cy="229870"/>
          </a:xfrm>
          <a:prstGeom prst="rect">
            <a:avLst/>
          </a:prstGeom>
          <a:ln w="12700">
            <a:miter lim="400000"/>
          </a:ln>
          <a:effectLst>
            <a:outerShdw blurRad="63500" rotWithShape="0">
              <a:srgbClr val="808080">
                <a:alpha val="31423"/>
              </a:srgbClr>
            </a:outerShdw>
          </a:effectLst>
        </p:spPr>
        <p:txBody>
          <a:bodyPr wrap="square" lIns="45718" tIns="34290" rIns="45718" bIns="34290" anchor="t">
            <a:spAutoFit/>
          </a:bodyPr>
          <a:p>
            <a:pPr lvl="0" algn="l"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050" kern="0" dirty="0">
                <a:sym typeface="+mn-ea"/>
              </a:rPr>
              <a:t>校友邦平台角色介绍和整体流程概述</a:t>
            </a:r>
            <a:endParaRPr lang="zh-CN" sz="1050" kern="0" dirty="0">
              <a:sym typeface="+mn-ea"/>
            </a:endParaRPr>
          </a:p>
        </p:txBody>
      </p:sp>
      <p:sp>
        <p:nvSpPr>
          <p:cNvPr id="6" name="矩形 5"/>
          <p:cNvSpPr/>
          <p:nvPr/>
        </p:nvSpPr>
        <p:spPr>
          <a:xfrm>
            <a:off x="1012190" y="2826385"/>
            <a:ext cx="1120775" cy="460375"/>
          </a:xfrm>
          <a:prstGeom prst="rect">
            <a:avLst/>
          </a:prstGeom>
        </p:spPr>
        <p:txBody>
          <a:bodyPr wrap="square">
            <a:spAutoFit/>
            <a:scene3d>
              <a:camera prst="orthographicFront"/>
              <a:lightRig rig="threePt" dir="t"/>
            </a:scene3d>
            <a:sp3d contourW="12700"/>
          </a:bodyPr>
          <a:p>
            <a:pPr algn="r"/>
            <a:r>
              <a:rPr lang="en-US" altLang="zh-CN" sz="2400" dirty="0">
                <a:solidFill>
                  <a:srgbClr val="C00000"/>
                </a:solidFill>
                <a:latin typeface="DIN Alternate" panose="020B0500000000000000" charset="0"/>
                <a:ea typeface="方正黑体简体" panose="02010601030101010101" pitchFamily="2" charset="-122"/>
                <a:cs typeface="DIN Alternate" panose="020B0500000000000000" charset="0"/>
                <a:sym typeface="Noto Serif CJK SC" panose="02020400000000000000" pitchFamily="18" charset="-122"/>
              </a:rPr>
              <a:t>PART</a:t>
            </a:r>
            <a:endParaRPr lang="en-US" altLang="zh-CN" sz="2400" dirty="0">
              <a:solidFill>
                <a:srgbClr val="C00000"/>
              </a:solidFill>
              <a:latin typeface="DIN Alternate" panose="020B0500000000000000" charset="0"/>
              <a:ea typeface="方正黑体简体" panose="02010601030101010101" pitchFamily="2" charset="-122"/>
              <a:cs typeface="DIN Alternate" panose="020B0500000000000000" charset="0"/>
              <a:sym typeface="Noto Serif CJK SC" panose="02020400000000000000" pitchFamily="18" charset="-122"/>
            </a:endParaRPr>
          </a:p>
        </p:txBody>
      </p:sp>
      <p:grpSp>
        <p:nvGrpSpPr>
          <p:cNvPr id="7" name="组合 6"/>
          <p:cNvGrpSpPr/>
          <p:nvPr/>
        </p:nvGrpSpPr>
        <p:grpSpPr>
          <a:xfrm>
            <a:off x="8131969" y="131921"/>
            <a:ext cx="782479" cy="275273"/>
            <a:chOff x="17075" y="277"/>
            <a:chExt cx="1643" cy="578"/>
          </a:xfrm>
        </p:grpSpPr>
        <p:grpSp>
          <p:nvGrpSpPr>
            <p:cNvPr id="12" name="组合 11"/>
            <p:cNvGrpSpPr/>
            <p:nvPr/>
          </p:nvGrpSpPr>
          <p:grpSpPr>
            <a:xfrm>
              <a:off x="17075" y="491"/>
              <a:ext cx="1643" cy="364"/>
              <a:chOff x="17075" y="619"/>
              <a:chExt cx="1643" cy="364"/>
            </a:xfrm>
          </p:grpSpPr>
          <p:sp>
            <p:nvSpPr>
              <p:cNvPr id="13" name="Shape 22"/>
              <p:cNvSpPr>
                <a:spLocks noChangeArrowheads="1"/>
              </p:cNvSpPr>
              <p:nvPr/>
            </p:nvSpPr>
            <p:spPr bwMode="auto">
              <a:xfrm>
                <a:off x="17075" y="619"/>
                <a:ext cx="1643" cy="290"/>
              </a:xfrm>
              <a:prstGeom prst="rect">
                <a:avLst/>
              </a:prstGeom>
              <a:solidFill>
                <a:schemeClr val="bg1">
                  <a:lumMod val="95000"/>
                </a:schemeClr>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16" name="Shape 26"/>
              <p:cNvSpPr/>
              <p:nvPr/>
            </p:nvSpPr>
            <p:spPr>
              <a:xfrm>
                <a:off x="17272" y="646"/>
                <a:ext cx="1250" cy="337"/>
              </a:xfrm>
              <a:prstGeom prst="rect">
                <a:avLst/>
              </a:prstGeom>
              <a:ln w="12700">
                <a:miter lim="400000"/>
              </a:ln>
              <a:effectLst/>
            </p:spPr>
            <p:txBody>
              <a:bodyPr wrap="square" lIns="45718" rIns="45718">
                <a:spAutoFit/>
              </a:bodyPr>
              <a:p>
                <a:pPr algn="ctr" fontAlgn="auto"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450" kern="0" baseline="0" dirty="0">
                    <a:solidFill>
                      <a:srgbClr val="D62F2F"/>
                    </a:solidFill>
                    <a:effectLst/>
                    <a:sym typeface="微软雅黑" panose="020B0503020204020204" pitchFamily="34" charset="-122"/>
                  </a:rPr>
                  <a:t>www.xybsyw.com</a:t>
                </a:r>
                <a:endParaRPr lang="en-US" altLang="zh-CN" sz="450" kern="0" baseline="0" dirty="0">
                  <a:solidFill>
                    <a:srgbClr val="D62F2F"/>
                  </a:solidFill>
                  <a:effectLst/>
                  <a:sym typeface="微软雅黑" panose="020B0503020204020204" pitchFamily="34" charset="-122"/>
                </a:endParaRPr>
              </a:p>
            </p:txBody>
          </p:sp>
        </p:grpSp>
        <p:pic>
          <p:nvPicPr>
            <p:cNvPr id="14" name="图片 13" descr="红色1"/>
            <p:cNvPicPr>
              <a:picLocks noChangeAspect="1"/>
            </p:cNvPicPr>
            <p:nvPr/>
          </p:nvPicPr>
          <p:blipFill>
            <a:blip r:embed="rId1"/>
            <a:stretch>
              <a:fillRect/>
            </a:stretch>
          </p:blipFill>
          <p:spPr>
            <a:xfrm>
              <a:off x="17432" y="277"/>
              <a:ext cx="929" cy="29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sym typeface="+mn-ea"/>
              </a:rPr>
              <a:t>3.8 </a:t>
            </a:r>
            <a:r>
              <a:rPr lang="zh-CN" altLang="en-US">
                <a:sym typeface="+mn-ea"/>
              </a:rPr>
              <a:t>指导老师电脑网页操作</a:t>
            </a:r>
            <a:r>
              <a:rPr lang="en-US" altLang="zh-CN">
                <a:sym typeface="+mn-ea"/>
              </a:rPr>
              <a:t>-</a:t>
            </a:r>
            <a:r>
              <a:rPr lang="zh-CN" altLang="en-US">
                <a:sym typeface="+mn-ea"/>
              </a:rPr>
              <a:t>发布公告</a:t>
            </a:r>
            <a:endParaRPr lang="zh-CN" altLang="en-US">
              <a:sym typeface="+mn-ea"/>
            </a:endParaRPr>
          </a:p>
        </p:txBody>
      </p:sp>
      <p:sp>
        <p:nvSpPr>
          <p:cNvPr id="4" name="文本框 3"/>
          <p:cNvSpPr txBox="1"/>
          <p:nvPr/>
        </p:nvSpPr>
        <p:spPr>
          <a:xfrm>
            <a:off x="1300163" y="1333183"/>
            <a:ext cx="6543675" cy="1908810"/>
          </a:xfrm>
          <a:prstGeom prst="rect">
            <a:avLst/>
          </a:prstGeom>
          <a:noFill/>
        </p:spPr>
        <p:txBody>
          <a:bodyPr wrap="square">
            <a:spAutoFit/>
          </a:bodyPr>
          <a:p>
            <a:pPr marR="0" algn="ctr" defTabSz="914400" hangingPunct="0">
              <a:buClrTx/>
              <a:buSzTx/>
              <a:buFont typeface="Arial" panose="020B0604020202020204" pitchFamily="34" charset="0"/>
              <a:buNone/>
              <a:defRPr/>
            </a:pPr>
            <a:r>
              <a:rPr kumimoji="0" lang="zh-CN" altLang="en-US" sz="2400" kern="1200" cap="none" spc="0" normalizeH="0" baseline="0" noProof="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发布公告消息</a:t>
            </a:r>
            <a:endParaRPr kumimoji="0" lang="zh-CN" altLang="en-US" sz="2400" kern="1200" cap="none" spc="0" normalizeH="0" baseline="0" noProof="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R="0" algn="ctr" defTabSz="914400" hangingPunct="0">
              <a:buClrTx/>
              <a:buSzTx/>
              <a:buFont typeface="Arial" panose="020B0604020202020204" pitchFamily="34" charset="0"/>
              <a:buNone/>
              <a:defRPr/>
            </a:pPr>
            <a:endParaRPr kumimoji="0" lang="zh-CN" altLang="en-US" sz="2400" kern="1200" cap="none" spc="0" normalizeH="0" baseline="0" noProof="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mj-lt"/>
              <a:buAutoNum type="arabicPeriod"/>
              <a:defRPr/>
            </a:pP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a:t>
            </a:r>
            <a:r>
              <a:rPr kumimoji="0" lang="en-US" altLang="zh-CN"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公告消息</a:t>
            </a:r>
            <a:r>
              <a:rPr kumimoji="0" lang="en-US" altLang="zh-CN"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导航按钮</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mj-lt"/>
              <a:buAutoNum type="arabicPeriod"/>
              <a:defRPr/>
            </a:pP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a:t>
            </a:r>
            <a:r>
              <a:rPr kumimoji="0" lang="en-US" altLang="zh-CN"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发布</a:t>
            </a:r>
            <a:r>
              <a:rPr kumimoji="0" lang="en-US" altLang="zh-CN"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按钮</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mj-lt"/>
              <a:buAutoNum type="arabicPeriod"/>
              <a:defRPr/>
            </a:pP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填写公告内容，选择阅读范围，发布公告</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sym typeface="+mn-ea"/>
              </a:rPr>
              <a:t>3.8 </a:t>
            </a:r>
            <a:r>
              <a:rPr lang="zh-CN" altLang="en-US">
                <a:sym typeface="+mn-ea"/>
              </a:rPr>
              <a:t>指导老师电脑网页操作</a:t>
            </a:r>
            <a:r>
              <a:rPr lang="en-US" altLang="zh-CN">
                <a:sym typeface="+mn-ea"/>
              </a:rPr>
              <a:t>-</a:t>
            </a:r>
            <a:r>
              <a:rPr lang="zh-CN" altLang="en-US">
                <a:sym typeface="+mn-ea"/>
              </a:rPr>
              <a:t>发布公告</a:t>
            </a:r>
            <a:endParaRPr lang="zh-CN" altLang="en-US">
              <a:sym typeface="+mn-ea"/>
            </a:endParaRPr>
          </a:p>
        </p:txBody>
      </p:sp>
      <p:pic>
        <p:nvPicPr>
          <p:cNvPr id="3" name="图片 2"/>
          <p:cNvPicPr>
            <a:picLocks noChangeAspect="1"/>
          </p:cNvPicPr>
          <p:nvPr/>
        </p:nvPicPr>
        <p:blipFill>
          <a:blip r:embed="rId1"/>
          <a:stretch>
            <a:fillRect/>
          </a:stretch>
        </p:blipFill>
        <p:spPr>
          <a:xfrm>
            <a:off x="325120" y="771525"/>
            <a:ext cx="8493760" cy="3612515"/>
          </a:xfrm>
          <a:prstGeom prst="rect">
            <a:avLst/>
          </a:prstGeom>
        </p:spPr>
      </p:pic>
      <p:cxnSp>
        <p:nvCxnSpPr>
          <p:cNvPr id="7" name="直接箭头连接符 6"/>
          <p:cNvCxnSpPr/>
          <p:nvPr/>
        </p:nvCxnSpPr>
        <p:spPr>
          <a:xfrm flipV="1">
            <a:off x="7164070" y="1130935"/>
            <a:ext cx="401320" cy="21526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364480" y="1346200"/>
            <a:ext cx="2175510"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点击</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公告消息</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endPar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cxnSp>
        <p:nvCxnSpPr>
          <p:cNvPr id="4" name="直接箭头连接符 3"/>
          <p:cNvCxnSpPr/>
          <p:nvPr/>
        </p:nvCxnSpPr>
        <p:spPr>
          <a:xfrm flipH="1">
            <a:off x="1403985" y="1131570"/>
            <a:ext cx="346075" cy="14097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64030" y="1069975"/>
            <a:ext cx="255714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2.</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点击</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学校公告</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endPar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cxnSp>
        <p:nvCxnSpPr>
          <p:cNvPr id="6" name="直接箭头连接符 5"/>
          <p:cNvCxnSpPr/>
          <p:nvPr/>
        </p:nvCxnSpPr>
        <p:spPr>
          <a:xfrm flipH="1" flipV="1">
            <a:off x="2051685" y="1923415"/>
            <a:ext cx="288290" cy="21653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267585" y="2139950"/>
            <a:ext cx="207962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3.</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点击</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发布</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按钮</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169670" y="411480"/>
            <a:ext cx="6510655" cy="4501515"/>
          </a:xfrm>
          <a:prstGeom prst="rect">
            <a:avLst/>
          </a:prstGeom>
        </p:spPr>
      </p:pic>
      <p:sp>
        <p:nvSpPr>
          <p:cNvPr id="2" name="标题 1"/>
          <p:cNvSpPr>
            <a:spLocks noGrp="1"/>
          </p:cNvSpPr>
          <p:nvPr>
            <p:ph type="ctrTitle"/>
          </p:nvPr>
        </p:nvSpPr>
        <p:spPr/>
        <p:txBody>
          <a:bodyPr/>
          <a:p>
            <a:r>
              <a:rPr lang="en-US" altLang="zh-CN">
                <a:sym typeface="+mn-ea"/>
              </a:rPr>
              <a:t>3.8 </a:t>
            </a:r>
            <a:r>
              <a:rPr lang="zh-CN" altLang="en-US">
                <a:sym typeface="+mn-ea"/>
              </a:rPr>
              <a:t>指导老师电脑网页操作</a:t>
            </a:r>
            <a:r>
              <a:rPr lang="en-US" altLang="zh-CN">
                <a:sym typeface="+mn-ea"/>
              </a:rPr>
              <a:t>-</a:t>
            </a:r>
            <a:r>
              <a:rPr lang="zh-CN" altLang="en-US">
                <a:sym typeface="+mn-ea"/>
              </a:rPr>
              <a:t>发布公告</a:t>
            </a:r>
            <a:endParaRPr lang="zh-CN" altLang="en-US">
              <a:sym typeface="+mn-ea"/>
            </a:endParaRPr>
          </a:p>
        </p:txBody>
      </p:sp>
      <p:cxnSp>
        <p:nvCxnSpPr>
          <p:cNvPr id="6" name="直接箭头连接符 5"/>
          <p:cNvCxnSpPr/>
          <p:nvPr/>
        </p:nvCxnSpPr>
        <p:spPr>
          <a:xfrm flipH="1" flipV="1">
            <a:off x="4225290" y="3676015"/>
            <a:ext cx="400050" cy="698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716145" y="3510915"/>
            <a:ext cx="1817370"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3.</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选择发送对象</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cxnSp>
        <p:nvCxnSpPr>
          <p:cNvPr id="11" name="直接箭头连接符 10"/>
          <p:cNvCxnSpPr/>
          <p:nvPr/>
        </p:nvCxnSpPr>
        <p:spPr>
          <a:xfrm flipH="1" flipV="1">
            <a:off x="5545455" y="1112520"/>
            <a:ext cx="400050" cy="698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41370" y="1779270"/>
            <a:ext cx="3094990"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2.</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填写公告内容，可上传附件</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6012180" y="915670"/>
            <a:ext cx="255714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填写公告标题</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sym typeface="+mn-ea"/>
              </a:rPr>
              <a:t>3.9 </a:t>
            </a:r>
            <a:r>
              <a:rPr lang="zh-CN" altLang="en-US">
                <a:sym typeface="+mn-ea"/>
              </a:rPr>
              <a:t>指导老师电脑网页操作</a:t>
            </a:r>
            <a:r>
              <a:rPr lang="en-US" altLang="zh-CN">
                <a:sym typeface="+mn-ea"/>
              </a:rPr>
              <a:t>-</a:t>
            </a:r>
            <a:r>
              <a:rPr lang="zh-CN" altLang="en-US">
                <a:sym typeface="+mn-ea"/>
              </a:rPr>
              <a:t>问卷调查</a:t>
            </a:r>
            <a:endParaRPr lang="zh-CN" altLang="en-US">
              <a:sym typeface="+mn-ea"/>
            </a:endParaRPr>
          </a:p>
        </p:txBody>
      </p:sp>
      <p:pic>
        <p:nvPicPr>
          <p:cNvPr id="3" name="图片 2"/>
          <p:cNvPicPr>
            <a:picLocks noChangeAspect="1"/>
          </p:cNvPicPr>
          <p:nvPr/>
        </p:nvPicPr>
        <p:blipFill>
          <a:blip r:embed="rId1"/>
          <a:stretch>
            <a:fillRect/>
          </a:stretch>
        </p:blipFill>
        <p:spPr>
          <a:xfrm>
            <a:off x="771525" y="759460"/>
            <a:ext cx="7601585" cy="3846195"/>
          </a:xfrm>
          <a:prstGeom prst="rect">
            <a:avLst/>
          </a:prstGeom>
        </p:spPr>
      </p:pic>
      <p:sp>
        <p:nvSpPr>
          <p:cNvPr id="5" name="文本框 4"/>
          <p:cNvSpPr txBox="1"/>
          <p:nvPr/>
        </p:nvSpPr>
        <p:spPr>
          <a:xfrm>
            <a:off x="2658110" y="2553970"/>
            <a:ext cx="5561965" cy="829945"/>
          </a:xfrm>
          <a:prstGeom prst="rect">
            <a:avLst/>
          </a:prstGeom>
          <a:noFill/>
        </p:spPr>
        <p:txBody>
          <a:bodyPr wrap="square" rtlCol="0">
            <a:spAutoFit/>
          </a:bodyPr>
          <a:p>
            <a:r>
              <a:rPr lang="en-US" altLang="zh-CN">
                <a:solidFill>
                  <a:srgbClr val="FF0000"/>
                </a:solidFill>
              </a:rPr>
              <a:t>1.</a:t>
            </a:r>
            <a:r>
              <a:rPr lang="zh-CN" altLang="en-US">
                <a:solidFill>
                  <a:srgbClr val="FF0000"/>
                </a:solidFill>
              </a:rPr>
              <a:t>可设置单选、多选、打分、问答等题型</a:t>
            </a:r>
            <a:endParaRPr lang="zh-CN" altLang="en-US">
              <a:solidFill>
                <a:srgbClr val="FF0000"/>
              </a:solidFill>
            </a:endParaRPr>
          </a:p>
          <a:p>
            <a:r>
              <a:rPr lang="en-US" altLang="zh-CN">
                <a:solidFill>
                  <a:srgbClr val="FF0000"/>
                </a:solidFill>
              </a:rPr>
              <a:t>2.</a:t>
            </a:r>
            <a:r>
              <a:rPr lang="zh-CN" altLang="en-US">
                <a:solidFill>
                  <a:srgbClr val="FF0000"/>
                </a:solidFill>
                <a:ea typeface="宋体" panose="02010600030101010101" pitchFamily="2" charset="-122"/>
              </a:rPr>
              <a:t>可选择发送对象，比如发送给参加相应实习计划的学生</a:t>
            </a:r>
            <a:endParaRPr lang="zh-CN" altLang="en-US">
              <a:solidFill>
                <a:srgbClr val="FF0000"/>
              </a:solidFill>
              <a:ea typeface="宋体" panose="02010600030101010101" pitchFamily="2" charset="-122"/>
            </a:endParaRPr>
          </a:p>
          <a:p>
            <a:r>
              <a:rPr lang="en-US" altLang="zh-CN">
                <a:solidFill>
                  <a:srgbClr val="FF0000"/>
                </a:solidFill>
                <a:ea typeface="宋体" panose="02010600030101010101" pitchFamily="2" charset="-122"/>
              </a:rPr>
              <a:t>3.</a:t>
            </a:r>
            <a:r>
              <a:rPr lang="zh-CN" altLang="en-US">
                <a:solidFill>
                  <a:srgbClr val="FF0000"/>
                </a:solidFill>
                <a:ea typeface="宋体" panose="02010600030101010101" pitchFamily="2" charset="-122"/>
              </a:rPr>
              <a:t>系统会统计问卷结果，并可导出</a:t>
            </a:r>
            <a:endParaRPr lang="zh-CN" altLang="en-US">
              <a:solidFill>
                <a:srgbClr val="FF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hape 22"/>
          <p:cNvSpPr>
            <a:spLocks noChangeArrowheads="1"/>
          </p:cNvSpPr>
          <p:nvPr/>
        </p:nvSpPr>
        <p:spPr bwMode="auto">
          <a:xfrm>
            <a:off x="-952" y="1447324"/>
            <a:ext cx="9144953" cy="1966913"/>
          </a:xfrm>
          <a:prstGeom prst="rect">
            <a:avLst/>
          </a:prstGeom>
          <a:solidFill>
            <a:srgbClr val="C51A24"/>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2" name="Shape 22"/>
          <p:cNvSpPr>
            <a:spLocks noChangeArrowheads="1"/>
          </p:cNvSpPr>
          <p:nvPr/>
        </p:nvSpPr>
        <p:spPr bwMode="auto">
          <a:xfrm>
            <a:off x="897255" y="1504474"/>
            <a:ext cx="1534478" cy="2319338"/>
          </a:xfrm>
          <a:prstGeom prst="rect">
            <a:avLst/>
          </a:prstGeom>
          <a:solidFill>
            <a:schemeClr val="bg1"/>
          </a:solidFill>
          <a:ln w="12700">
            <a:noFill/>
            <a:miter lim="400000"/>
          </a:ln>
          <a:effectLst>
            <a:outerShdw blurRad="76200" dir="13500000" sy="23000" kx="1200000" algn="br" rotWithShape="0">
              <a:srgbClr val="B90003">
                <a:alpha val="20000"/>
              </a:srgbClr>
            </a:outerShdw>
          </a:effectLst>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5" name="文本框 4"/>
          <p:cNvSpPr txBox="1"/>
          <p:nvPr/>
        </p:nvSpPr>
        <p:spPr>
          <a:xfrm>
            <a:off x="1011555" y="1814195"/>
            <a:ext cx="1351915" cy="2306955"/>
          </a:xfrm>
          <a:prstGeom prst="rect">
            <a:avLst/>
          </a:prstGeom>
          <a:noFill/>
        </p:spPr>
        <p:txBody>
          <a:bodyPr wrap="square" rtlCol="0" anchor="t">
            <a:spAutoFit/>
          </a:bodyPr>
          <a:p>
            <a:r>
              <a:rPr lang="en-US" altLang="zh-CN" sz="7200" dirty="0" smtClean="0">
                <a:solidFill>
                  <a:srgbClr val="C00000"/>
                </a:solidFill>
                <a:effectLst/>
                <a:latin typeface="DIN Alternate" panose="020B0500000000000000" charset="0"/>
                <a:ea typeface="微软雅黑" panose="020B0503020204020204" pitchFamily="34" charset="-122"/>
                <a:cs typeface="DIN Alternate" panose="020B0500000000000000" charset="0"/>
                <a:sym typeface="+mn-ea"/>
              </a:rPr>
              <a:t> </a:t>
            </a:r>
            <a:r>
              <a:rPr lang="en-US" altLang="zh-CN" sz="7200" b="1" dirty="0" smtClean="0">
                <a:solidFill>
                  <a:srgbClr val="C00000"/>
                </a:solidFill>
                <a:effectLst/>
                <a:latin typeface="DIN Alternate" panose="020B0500000000000000" charset="0"/>
                <a:ea typeface="Microsoft YaHei Bold" panose="020B0502040204020203" charset="-122"/>
                <a:cs typeface="DIN Alternate" panose="020B0500000000000000" charset="0"/>
                <a:sym typeface="+mn-ea"/>
              </a:rPr>
              <a:t>04</a:t>
            </a:r>
            <a:endParaRPr lang="en-US" altLang="zh-CN" sz="7200" b="1" dirty="0" smtClean="0">
              <a:solidFill>
                <a:srgbClr val="C00000"/>
              </a:solidFill>
              <a:effectLst/>
              <a:latin typeface="DIN Alternate" panose="020B0500000000000000" charset="0"/>
              <a:ea typeface="Microsoft YaHei Bold" panose="020B0502040204020203" charset="-122"/>
              <a:cs typeface="DIN Alternate" panose="020B0500000000000000" charset="0"/>
              <a:sym typeface="+mn-ea"/>
            </a:endParaRPr>
          </a:p>
        </p:txBody>
      </p:sp>
      <p:sp>
        <p:nvSpPr>
          <p:cNvPr id="11" name="矩形 10"/>
          <p:cNvSpPr/>
          <p:nvPr/>
        </p:nvSpPr>
        <p:spPr>
          <a:xfrm>
            <a:off x="2781776" y="2007394"/>
            <a:ext cx="4361498" cy="553085"/>
          </a:xfrm>
          <a:prstGeom prst="rect">
            <a:avLst/>
          </a:prstGeom>
          <a:ln w="12700">
            <a:miter lim="400000"/>
          </a:ln>
          <a:effectLst>
            <a:outerShdw blurRad="63500" rotWithShape="0">
              <a:srgbClr val="808080">
                <a:alpha val="31423"/>
              </a:srgbClr>
            </a:outerShdw>
          </a:effectLst>
        </p:spPr>
        <p:txBody>
          <a:bodyPr wrap="square" lIns="45718" rIns="45718" rtlCol="0">
            <a:spAutoFit/>
          </a:bodyPr>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3000">
                <a:latin typeface="微软雅黑" panose="020B0503020204020204" pitchFamily="34" charset="-122"/>
                <a:ea typeface="微软雅黑" panose="020B0503020204020204" pitchFamily="34" charset="-122"/>
              </a:rPr>
              <a:t>指导老师移动端操作</a:t>
            </a:r>
            <a:endParaRPr lang="zh-CN" sz="3000">
              <a:latin typeface="微软雅黑" panose="020B0503020204020204" pitchFamily="34" charset="-122"/>
              <a:ea typeface="微软雅黑" panose="020B0503020204020204" pitchFamily="34" charset="-122"/>
            </a:endParaRPr>
          </a:p>
        </p:txBody>
      </p:sp>
      <p:sp>
        <p:nvSpPr>
          <p:cNvPr id="20" name="矩形 19"/>
          <p:cNvSpPr/>
          <p:nvPr/>
        </p:nvSpPr>
        <p:spPr>
          <a:xfrm>
            <a:off x="2781776" y="2596039"/>
            <a:ext cx="4486751" cy="229870"/>
          </a:xfrm>
          <a:prstGeom prst="rect">
            <a:avLst/>
          </a:prstGeom>
          <a:ln w="12700">
            <a:miter lim="400000"/>
          </a:ln>
          <a:effectLst>
            <a:outerShdw blurRad="63500" rotWithShape="0">
              <a:srgbClr val="808080">
                <a:alpha val="31423"/>
              </a:srgbClr>
            </a:outerShdw>
          </a:effectLst>
        </p:spPr>
        <p:txBody>
          <a:bodyPr wrap="square" lIns="45718" tIns="34290" rIns="45718" bIns="34290" anchor="t">
            <a:spAutoFit/>
          </a:bodyPr>
          <a:p>
            <a:pPr lvl="0" algn="l"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050" kern="0" dirty="0">
                <a:sym typeface="+mn-ea"/>
              </a:rPr>
              <a:t>指导老师微信小程序端的操作说明</a:t>
            </a:r>
            <a:endParaRPr lang="zh-CN" sz="1050" kern="0" dirty="0">
              <a:sym typeface="+mn-ea"/>
            </a:endParaRPr>
          </a:p>
        </p:txBody>
      </p:sp>
      <p:sp>
        <p:nvSpPr>
          <p:cNvPr id="6" name="矩形 5"/>
          <p:cNvSpPr/>
          <p:nvPr/>
        </p:nvSpPr>
        <p:spPr>
          <a:xfrm>
            <a:off x="1010920" y="2826385"/>
            <a:ext cx="1122045" cy="460375"/>
          </a:xfrm>
          <a:prstGeom prst="rect">
            <a:avLst/>
          </a:prstGeom>
        </p:spPr>
        <p:txBody>
          <a:bodyPr wrap="square">
            <a:spAutoFit/>
            <a:scene3d>
              <a:camera prst="orthographicFront"/>
              <a:lightRig rig="threePt" dir="t"/>
            </a:scene3d>
            <a:sp3d contourW="12700"/>
          </a:bodyPr>
          <a:p>
            <a:pPr algn="r"/>
            <a:r>
              <a:rPr lang="en-US" altLang="zh-CN" sz="2400" dirty="0">
                <a:solidFill>
                  <a:srgbClr val="C00000"/>
                </a:solidFill>
                <a:latin typeface="DIN Alternate" panose="020B0500000000000000" charset="0"/>
                <a:ea typeface="方正黑体简体" panose="02010601030101010101" pitchFamily="2" charset="-122"/>
                <a:cs typeface="DIN Alternate" panose="020B0500000000000000" charset="0"/>
                <a:sym typeface="Noto Serif CJK SC" panose="02020400000000000000" pitchFamily="18" charset="-122"/>
              </a:rPr>
              <a:t>PART</a:t>
            </a:r>
            <a:endParaRPr lang="en-US" altLang="zh-CN" sz="2400" dirty="0">
              <a:solidFill>
                <a:srgbClr val="C00000"/>
              </a:solidFill>
              <a:latin typeface="DIN Alternate" panose="020B0500000000000000" charset="0"/>
              <a:ea typeface="方正黑体简体" panose="02010601030101010101" pitchFamily="2" charset="-122"/>
              <a:cs typeface="DIN Alternate" panose="020B0500000000000000" charset="0"/>
              <a:sym typeface="Noto Serif CJK SC" panose="02020400000000000000" pitchFamily="18" charset="-122"/>
            </a:endParaRPr>
          </a:p>
        </p:txBody>
      </p:sp>
      <p:grpSp>
        <p:nvGrpSpPr>
          <p:cNvPr id="7" name="组合 6"/>
          <p:cNvGrpSpPr/>
          <p:nvPr/>
        </p:nvGrpSpPr>
        <p:grpSpPr>
          <a:xfrm>
            <a:off x="8131969" y="131921"/>
            <a:ext cx="782479" cy="275273"/>
            <a:chOff x="17075" y="277"/>
            <a:chExt cx="1643" cy="578"/>
          </a:xfrm>
        </p:grpSpPr>
        <p:grpSp>
          <p:nvGrpSpPr>
            <p:cNvPr id="12" name="组合 11"/>
            <p:cNvGrpSpPr/>
            <p:nvPr/>
          </p:nvGrpSpPr>
          <p:grpSpPr>
            <a:xfrm>
              <a:off x="17075" y="491"/>
              <a:ext cx="1643" cy="364"/>
              <a:chOff x="17075" y="619"/>
              <a:chExt cx="1643" cy="364"/>
            </a:xfrm>
          </p:grpSpPr>
          <p:sp>
            <p:nvSpPr>
              <p:cNvPr id="13" name="Shape 22"/>
              <p:cNvSpPr>
                <a:spLocks noChangeArrowheads="1"/>
              </p:cNvSpPr>
              <p:nvPr/>
            </p:nvSpPr>
            <p:spPr bwMode="auto">
              <a:xfrm>
                <a:off x="17075" y="619"/>
                <a:ext cx="1643" cy="290"/>
              </a:xfrm>
              <a:prstGeom prst="rect">
                <a:avLst/>
              </a:prstGeom>
              <a:solidFill>
                <a:schemeClr val="bg1">
                  <a:lumMod val="95000"/>
                </a:schemeClr>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16" name="Shape 26"/>
              <p:cNvSpPr/>
              <p:nvPr/>
            </p:nvSpPr>
            <p:spPr>
              <a:xfrm>
                <a:off x="17272" y="646"/>
                <a:ext cx="1250" cy="337"/>
              </a:xfrm>
              <a:prstGeom prst="rect">
                <a:avLst/>
              </a:prstGeom>
              <a:ln w="12700">
                <a:miter lim="400000"/>
              </a:ln>
              <a:effectLst/>
            </p:spPr>
            <p:txBody>
              <a:bodyPr wrap="square" lIns="45718" rIns="45718">
                <a:spAutoFit/>
              </a:bodyPr>
              <a:p>
                <a:pPr algn="ctr" fontAlgn="auto"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450" kern="0" baseline="0" dirty="0">
                    <a:solidFill>
                      <a:srgbClr val="D62F2F"/>
                    </a:solidFill>
                    <a:effectLst/>
                    <a:sym typeface="微软雅黑" panose="020B0503020204020204" pitchFamily="34" charset="-122"/>
                  </a:rPr>
                  <a:t>www.xybsyw.com</a:t>
                </a:r>
                <a:endParaRPr lang="en-US" altLang="zh-CN" sz="450" kern="0" baseline="0" dirty="0">
                  <a:solidFill>
                    <a:srgbClr val="D62F2F"/>
                  </a:solidFill>
                  <a:effectLst/>
                  <a:sym typeface="微软雅黑" panose="020B0503020204020204" pitchFamily="34" charset="-122"/>
                </a:endParaRPr>
              </a:p>
            </p:txBody>
          </p:sp>
        </p:grpSp>
        <p:pic>
          <p:nvPicPr>
            <p:cNvPr id="14" name="图片 13" descr="红色1"/>
            <p:cNvPicPr>
              <a:picLocks noChangeAspect="1"/>
            </p:cNvPicPr>
            <p:nvPr/>
          </p:nvPicPr>
          <p:blipFill>
            <a:blip r:embed="rId1"/>
            <a:stretch>
              <a:fillRect/>
            </a:stretch>
          </p:blipFill>
          <p:spPr>
            <a:xfrm>
              <a:off x="17432" y="277"/>
              <a:ext cx="929" cy="29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sym typeface="+mn-ea"/>
              </a:rPr>
              <a:t>4.1 </a:t>
            </a:r>
            <a:r>
              <a:rPr lang="zh-CN">
                <a:sym typeface="+mn-ea"/>
              </a:rPr>
              <a:t>指导老师移动端操作</a:t>
            </a:r>
            <a:r>
              <a:rPr lang="en-US" altLang="zh-CN">
                <a:sym typeface="+mn-ea"/>
              </a:rPr>
              <a:t>-</a:t>
            </a:r>
            <a:r>
              <a:rPr lang="zh-CN">
                <a:sym typeface="+mn-ea"/>
              </a:rPr>
              <a:t>工作台</a:t>
            </a:r>
            <a:r>
              <a:rPr lang="en-US" altLang="zh-CN">
                <a:sym typeface="+mn-ea"/>
              </a:rPr>
              <a:t>-</a:t>
            </a:r>
            <a:r>
              <a:rPr lang="zh-CN" altLang="en-US">
                <a:sym typeface="+mn-ea"/>
              </a:rPr>
              <a:t>报名审核</a:t>
            </a:r>
            <a:endParaRPr lang="zh-CN" altLang="en-US">
              <a:sym typeface="+mn-ea"/>
            </a:endParaRPr>
          </a:p>
        </p:txBody>
      </p:sp>
      <p:pic>
        <p:nvPicPr>
          <p:cNvPr id="5" name="图片 9"/>
          <p:cNvPicPr>
            <a:picLocks noChangeAspect="1"/>
          </p:cNvPicPr>
          <p:nvPr>
            <p:custDataLst>
              <p:tags r:id="rId1"/>
            </p:custDataLst>
          </p:nvPr>
        </p:nvPicPr>
        <p:blipFill>
          <a:blip r:embed="rId2"/>
          <a:stretch>
            <a:fillRect/>
          </a:stretch>
        </p:blipFill>
        <p:spPr>
          <a:xfrm>
            <a:off x="346075" y="705485"/>
            <a:ext cx="6392545" cy="3813175"/>
          </a:xfrm>
          <a:prstGeom prst="rect">
            <a:avLst/>
          </a:prstGeom>
          <a:noFill/>
          <a:ln w="9525">
            <a:noFill/>
          </a:ln>
        </p:spPr>
      </p:pic>
      <p:sp>
        <p:nvSpPr>
          <p:cNvPr id="6" name="文本框 5"/>
          <p:cNvSpPr txBox="1"/>
          <p:nvPr/>
        </p:nvSpPr>
        <p:spPr>
          <a:xfrm>
            <a:off x="6784340" y="693420"/>
            <a:ext cx="2107565" cy="3784600"/>
          </a:xfrm>
          <a:prstGeom prst="rect">
            <a:avLst/>
          </a:prstGeom>
          <a:noFill/>
        </p:spPr>
        <p:txBody>
          <a:bodyPr wrap="square" rtlCol="0">
            <a:spAutoFit/>
          </a:bodyPr>
          <a:p>
            <a:r>
              <a:rPr lang="zh-CN" altLang="en-US"/>
              <a:t>登入“工作台”→点击“过程管理”→点击“报名审核”→点击查看学生提交的单位信息详情→点击“通过”或“拒绝”</a:t>
            </a:r>
            <a:endParaRPr lang="zh-CN" altLang="en-US"/>
          </a:p>
          <a:p>
            <a:r>
              <a:rPr lang="zh-CN" altLang="en-US"/>
              <a:t>或者</a:t>
            </a:r>
            <a:endParaRPr lang="zh-CN" altLang="en-US"/>
          </a:p>
          <a:p>
            <a:r>
              <a:rPr lang="zh-CN" altLang="en-US"/>
              <a:t>直接在待办事项下，点击报名审核，进行操作</a:t>
            </a:r>
            <a:endParaRPr lang="zh-CN" altLang="en-US"/>
          </a:p>
          <a:p>
            <a:r>
              <a:rPr lang="zh-CN" altLang="en-US">
                <a:solidFill>
                  <a:srgbClr val="FF0000"/>
                </a:solidFill>
              </a:rPr>
              <a:t>说明：报名审核默认待审核页面，查看已拒绝、已通过或未报名的学生请切换上方的类型</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sym typeface="+mn-ea"/>
              </a:rPr>
              <a:t>4.2 </a:t>
            </a:r>
            <a:r>
              <a:rPr lang="zh-CN">
                <a:sym typeface="+mn-ea"/>
              </a:rPr>
              <a:t>指导老师移动端操作</a:t>
            </a:r>
            <a:r>
              <a:rPr lang="en-US" altLang="zh-CN">
                <a:sym typeface="+mn-ea"/>
              </a:rPr>
              <a:t>-</a:t>
            </a:r>
            <a:r>
              <a:rPr lang="zh-CN">
                <a:sym typeface="+mn-ea"/>
              </a:rPr>
              <a:t>工作台</a:t>
            </a:r>
            <a:r>
              <a:rPr lang="en-US" altLang="zh-CN">
                <a:sym typeface="+mn-ea"/>
              </a:rPr>
              <a:t>-</a:t>
            </a:r>
            <a:r>
              <a:rPr lang="zh-CN" altLang="en-US">
                <a:sym typeface="+mn-ea"/>
              </a:rPr>
              <a:t>周日志批阅</a:t>
            </a:r>
            <a:endParaRPr lang="zh-CN" altLang="en-US">
              <a:sym typeface="+mn-ea"/>
            </a:endParaRPr>
          </a:p>
        </p:txBody>
      </p:sp>
      <p:pic>
        <p:nvPicPr>
          <p:cNvPr id="3" name="图片 -2147482609"/>
          <p:cNvPicPr>
            <a:picLocks noChangeAspect="1"/>
          </p:cNvPicPr>
          <p:nvPr/>
        </p:nvPicPr>
        <p:blipFill>
          <a:blip r:embed="rId1"/>
          <a:stretch>
            <a:fillRect/>
          </a:stretch>
        </p:blipFill>
        <p:spPr>
          <a:xfrm>
            <a:off x="218440" y="654050"/>
            <a:ext cx="6905625" cy="3738880"/>
          </a:xfrm>
          <a:prstGeom prst="rect">
            <a:avLst/>
          </a:prstGeom>
          <a:noFill/>
          <a:ln w="9525">
            <a:noFill/>
          </a:ln>
        </p:spPr>
      </p:pic>
      <p:sp>
        <p:nvSpPr>
          <p:cNvPr id="6" name="文本框 5"/>
          <p:cNvSpPr txBox="1"/>
          <p:nvPr/>
        </p:nvSpPr>
        <p:spPr>
          <a:xfrm>
            <a:off x="7242175" y="654050"/>
            <a:ext cx="1715135" cy="4030980"/>
          </a:xfrm>
          <a:prstGeom prst="rect">
            <a:avLst/>
          </a:prstGeom>
          <a:noFill/>
        </p:spPr>
        <p:txBody>
          <a:bodyPr wrap="square" rtlCol="0">
            <a:spAutoFit/>
          </a:bodyPr>
          <a:p>
            <a:r>
              <a:rPr lang="zh-CN" altLang="en-US"/>
              <a:t>点击“工作台”→点击“过程管理”→“周日志批阅”→查看学生周志内容→点击批阅通过，评分及评语</a:t>
            </a:r>
            <a:endParaRPr lang="zh-CN" altLang="en-US"/>
          </a:p>
          <a:p>
            <a:r>
              <a:rPr lang="zh-CN" altLang="en-US"/>
              <a:t>或者</a:t>
            </a:r>
            <a:endParaRPr lang="zh-CN" altLang="en-US"/>
          </a:p>
          <a:p>
            <a:r>
              <a:rPr lang="zh-CN" altLang="en-US"/>
              <a:t>直接点击待办事项下方的周日志批阅，进行批阅</a:t>
            </a:r>
            <a:endParaRPr lang="zh-CN" altLang="en-US"/>
          </a:p>
          <a:p>
            <a:r>
              <a:rPr lang="zh-CN" altLang="en-US">
                <a:solidFill>
                  <a:srgbClr val="FF0000"/>
                </a:solidFill>
              </a:rPr>
              <a:t>说明：第三张图片上方可切换周日志批阅状态，查看已批阅或退回的周日志</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sym typeface="+mn-ea"/>
              </a:rPr>
              <a:t>4.3 </a:t>
            </a:r>
            <a:r>
              <a:rPr lang="zh-CN">
                <a:sym typeface="+mn-ea"/>
              </a:rPr>
              <a:t>指导老师移动端操作</a:t>
            </a:r>
            <a:r>
              <a:rPr lang="en-US" altLang="zh-CN">
                <a:sym typeface="+mn-ea"/>
              </a:rPr>
              <a:t>-</a:t>
            </a:r>
            <a:r>
              <a:rPr lang="zh-CN">
                <a:sym typeface="+mn-ea"/>
              </a:rPr>
              <a:t>工作台</a:t>
            </a:r>
            <a:r>
              <a:rPr lang="en-US" altLang="zh-CN">
                <a:sym typeface="+mn-ea"/>
              </a:rPr>
              <a:t>-</a:t>
            </a:r>
            <a:r>
              <a:rPr lang="zh-CN" altLang="en-US">
                <a:sym typeface="+mn-ea"/>
              </a:rPr>
              <a:t>签到统计</a:t>
            </a:r>
            <a:endParaRPr lang="zh-CN" altLang="en-US">
              <a:sym typeface="+mn-ea"/>
            </a:endParaRPr>
          </a:p>
        </p:txBody>
      </p:sp>
      <p:pic>
        <p:nvPicPr>
          <p:cNvPr id="3" name="图片 10"/>
          <p:cNvPicPr>
            <a:picLocks noChangeAspect="1"/>
          </p:cNvPicPr>
          <p:nvPr/>
        </p:nvPicPr>
        <p:blipFill>
          <a:blip r:embed="rId1"/>
          <a:stretch>
            <a:fillRect/>
          </a:stretch>
        </p:blipFill>
        <p:spPr>
          <a:xfrm>
            <a:off x="307340" y="600710"/>
            <a:ext cx="6412230" cy="4036695"/>
          </a:xfrm>
          <a:prstGeom prst="rect">
            <a:avLst/>
          </a:prstGeom>
          <a:noFill/>
          <a:ln w="9525">
            <a:noFill/>
          </a:ln>
        </p:spPr>
      </p:pic>
      <p:sp>
        <p:nvSpPr>
          <p:cNvPr id="4" name="文本框 3"/>
          <p:cNvSpPr txBox="1"/>
          <p:nvPr/>
        </p:nvSpPr>
        <p:spPr>
          <a:xfrm>
            <a:off x="6839585" y="600710"/>
            <a:ext cx="2133600" cy="2306955"/>
          </a:xfrm>
          <a:prstGeom prst="rect">
            <a:avLst/>
          </a:prstGeom>
          <a:noFill/>
        </p:spPr>
        <p:txBody>
          <a:bodyPr wrap="square" rtlCol="0">
            <a:spAutoFit/>
          </a:bodyPr>
          <a:p>
            <a:r>
              <a:rPr lang="zh-CN" altLang="en-US"/>
              <a:t>点击“工作台”→点击“过程管理”→“学生签到”，查看当天签到情况</a:t>
            </a:r>
            <a:endParaRPr lang="zh-CN" altLang="en-US"/>
          </a:p>
          <a:p>
            <a:r>
              <a:rPr lang="zh-CN" altLang="en-US">
                <a:solidFill>
                  <a:srgbClr val="FF0000"/>
                </a:solidFill>
              </a:rPr>
              <a:t>说明：创建计划的管理老师在设置实习要求时选择需要签到的情况下，学生才需要进行签到</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sym typeface="+mn-ea"/>
              </a:rPr>
              <a:t>4.4</a:t>
            </a:r>
            <a:r>
              <a:rPr lang="zh-CN">
                <a:sym typeface="+mn-ea"/>
              </a:rPr>
              <a:t>指导老师移动端操作</a:t>
            </a:r>
            <a:r>
              <a:rPr lang="en-US" altLang="zh-CN">
                <a:sym typeface="+mn-ea"/>
              </a:rPr>
              <a:t>-</a:t>
            </a:r>
            <a:r>
              <a:rPr lang="zh-CN">
                <a:sym typeface="+mn-ea"/>
              </a:rPr>
              <a:t>工作台</a:t>
            </a:r>
            <a:r>
              <a:rPr lang="en-US" altLang="zh-CN">
                <a:sym typeface="+mn-ea"/>
              </a:rPr>
              <a:t>-</a:t>
            </a:r>
            <a:r>
              <a:rPr lang="zh-CN" altLang="en-US">
                <a:sym typeface="+mn-ea"/>
              </a:rPr>
              <a:t>三方协议、知情同意书</a:t>
            </a:r>
            <a:endParaRPr lang="zh-CN" altLang="en-US">
              <a:sym typeface="+mn-ea"/>
            </a:endParaRPr>
          </a:p>
        </p:txBody>
      </p:sp>
      <p:pic>
        <p:nvPicPr>
          <p:cNvPr id="3" name="图片 2"/>
          <p:cNvPicPr>
            <a:picLocks noChangeAspect="1"/>
          </p:cNvPicPr>
          <p:nvPr/>
        </p:nvPicPr>
        <p:blipFill>
          <a:blip r:embed="rId1"/>
          <a:stretch>
            <a:fillRect/>
          </a:stretch>
        </p:blipFill>
        <p:spPr>
          <a:xfrm>
            <a:off x="259080" y="579755"/>
            <a:ext cx="1825625" cy="4086860"/>
          </a:xfrm>
          <a:prstGeom prst="rect">
            <a:avLst/>
          </a:prstGeom>
        </p:spPr>
      </p:pic>
      <p:pic>
        <p:nvPicPr>
          <p:cNvPr id="4" name="图片 3"/>
          <p:cNvPicPr>
            <a:picLocks noChangeAspect="1"/>
          </p:cNvPicPr>
          <p:nvPr/>
        </p:nvPicPr>
        <p:blipFill>
          <a:blip r:embed="rId2"/>
          <a:stretch>
            <a:fillRect/>
          </a:stretch>
        </p:blipFill>
        <p:spPr>
          <a:xfrm>
            <a:off x="2467610" y="579755"/>
            <a:ext cx="1809750" cy="4086860"/>
          </a:xfrm>
          <a:prstGeom prst="rect">
            <a:avLst/>
          </a:prstGeom>
        </p:spPr>
      </p:pic>
      <p:pic>
        <p:nvPicPr>
          <p:cNvPr id="5" name="图片 4"/>
          <p:cNvPicPr>
            <a:picLocks noChangeAspect="1"/>
          </p:cNvPicPr>
          <p:nvPr/>
        </p:nvPicPr>
        <p:blipFill>
          <a:blip r:embed="rId3"/>
          <a:stretch>
            <a:fillRect/>
          </a:stretch>
        </p:blipFill>
        <p:spPr>
          <a:xfrm>
            <a:off x="4646295" y="466090"/>
            <a:ext cx="1923415" cy="4201160"/>
          </a:xfrm>
          <a:prstGeom prst="rect">
            <a:avLst/>
          </a:prstGeom>
        </p:spPr>
      </p:pic>
      <p:pic>
        <p:nvPicPr>
          <p:cNvPr id="6" name="图片 5"/>
          <p:cNvPicPr>
            <a:picLocks noChangeAspect="1"/>
          </p:cNvPicPr>
          <p:nvPr/>
        </p:nvPicPr>
        <p:blipFill>
          <a:blip r:embed="rId4"/>
          <a:stretch>
            <a:fillRect/>
          </a:stretch>
        </p:blipFill>
        <p:spPr>
          <a:xfrm>
            <a:off x="6938645" y="466090"/>
            <a:ext cx="1920875" cy="4201160"/>
          </a:xfrm>
          <a:prstGeom prst="rect">
            <a:avLst/>
          </a:prstGeom>
        </p:spPr>
      </p:pic>
      <p:cxnSp>
        <p:nvCxnSpPr>
          <p:cNvPr id="7" name="直接箭头连接符 6"/>
          <p:cNvCxnSpPr/>
          <p:nvPr/>
        </p:nvCxnSpPr>
        <p:spPr>
          <a:xfrm flipH="1" flipV="1">
            <a:off x="808355" y="1336040"/>
            <a:ext cx="451485" cy="15557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19760" y="1563370"/>
            <a:ext cx="1697355" cy="33718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点击</a:t>
            </a:r>
            <a:r>
              <a:rPr 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过程管理</a:t>
            </a:r>
            <a:endParaRPr 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cxnSp>
        <p:nvCxnSpPr>
          <p:cNvPr id="9" name="直接箭头连接符 8"/>
          <p:cNvCxnSpPr/>
          <p:nvPr/>
        </p:nvCxnSpPr>
        <p:spPr>
          <a:xfrm flipH="1" flipV="1">
            <a:off x="3147060" y="2863215"/>
            <a:ext cx="272415" cy="28448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523490" y="3308985"/>
            <a:ext cx="1697355" cy="58356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2.</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点击</a:t>
            </a:r>
            <a:r>
              <a:rPr 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三方协议、知情同意书</a:t>
            </a:r>
            <a:endParaRPr 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4759325" y="2905760"/>
            <a:ext cx="1697355" cy="82994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3.</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点击</a:t>
            </a:r>
            <a:r>
              <a:rPr 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学生进入图</a:t>
            </a:r>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4</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，或者多选进行批量操作</a:t>
            </a:r>
            <a:endPar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7050405" y="3370580"/>
            <a:ext cx="1697355" cy="583565"/>
          </a:xfrm>
          <a:prstGeom prst="rect">
            <a:avLst/>
          </a:prstGeom>
          <a:noFill/>
          <a:effectLst>
            <a:glow rad="1079500">
              <a:schemeClr val="accent3">
                <a:satMod val="175000"/>
                <a:alpha val="100000"/>
              </a:schemeClr>
            </a:glow>
          </a:effectLst>
        </p:spPr>
        <p:txBody>
          <a:bodyPr wrap="square" rtlCol="0">
            <a:spAutoFit/>
            <a:scene3d>
              <a:camera prst="orthographicFront"/>
              <a:lightRig rig="threePt" dir="t"/>
            </a:scene3d>
          </a:bodyPr>
          <a:p>
            <a:r>
              <a:rPr lang="en-US" alt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4.</a:t>
            </a:r>
            <a:r>
              <a:rPr lang="zh-CN" altLang="en-US"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审核通过或退回修改</a:t>
            </a:r>
            <a:endParaRPr lang="zh-CN" noProof="1">
              <a:solidFill>
                <a:srgbClr val="FF0000"/>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cxnSp>
        <p:nvCxnSpPr>
          <p:cNvPr id="13" name="直接箭头连接符 12"/>
          <p:cNvCxnSpPr/>
          <p:nvPr/>
        </p:nvCxnSpPr>
        <p:spPr>
          <a:xfrm flipH="1" flipV="1">
            <a:off x="5279390" y="2480945"/>
            <a:ext cx="228600" cy="37909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165465" y="3840480"/>
            <a:ext cx="109220" cy="48704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723890" y="3796030"/>
            <a:ext cx="144145" cy="575945"/>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sym typeface="+mn-ea"/>
              </a:rPr>
              <a:t>4.5</a:t>
            </a:r>
            <a:r>
              <a:rPr lang="zh-CN">
                <a:sym typeface="+mn-ea"/>
              </a:rPr>
              <a:t>指导老师移动端操作</a:t>
            </a:r>
            <a:r>
              <a:rPr lang="en-US" altLang="zh-CN">
                <a:sym typeface="+mn-ea"/>
              </a:rPr>
              <a:t>-</a:t>
            </a:r>
            <a:r>
              <a:rPr lang="zh-CN">
                <a:sym typeface="+mn-ea"/>
              </a:rPr>
              <a:t>工作台</a:t>
            </a:r>
            <a:r>
              <a:rPr lang="en-US" altLang="zh-CN">
                <a:sym typeface="+mn-ea"/>
              </a:rPr>
              <a:t>-</a:t>
            </a:r>
            <a:r>
              <a:rPr lang="zh-CN" altLang="en-US">
                <a:sym typeface="+mn-ea"/>
              </a:rPr>
              <a:t>实习报告批阅</a:t>
            </a:r>
            <a:endParaRPr lang="zh-CN" altLang="en-US">
              <a:sym typeface="+mn-ea"/>
            </a:endParaRPr>
          </a:p>
        </p:txBody>
      </p:sp>
      <p:sp>
        <p:nvSpPr>
          <p:cNvPr id="4" name="文本框 3"/>
          <p:cNvSpPr txBox="1"/>
          <p:nvPr/>
        </p:nvSpPr>
        <p:spPr>
          <a:xfrm>
            <a:off x="6839585" y="600710"/>
            <a:ext cx="2133600" cy="3291840"/>
          </a:xfrm>
          <a:prstGeom prst="rect">
            <a:avLst/>
          </a:prstGeom>
          <a:noFill/>
        </p:spPr>
        <p:txBody>
          <a:bodyPr wrap="square" rtlCol="0">
            <a:spAutoFit/>
          </a:bodyPr>
          <a:p>
            <a:r>
              <a:rPr lang="zh-CN" altLang="en-US"/>
              <a:t>点击“工作台”→点击“过程管理”→“报告批阅”→查看学生报告内容→点击“审批通过”或“退回修改”</a:t>
            </a:r>
            <a:endParaRPr lang="zh-CN" altLang="en-US"/>
          </a:p>
          <a:p>
            <a:r>
              <a:rPr lang="zh-CN" altLang="en-US"/>
              <a:t>或者</a:t>
            </a:r>
            <a:endParaRPr lang="zh-CN" altLang="en-US"/>
          </a:p>
          <a:p>
            <a:r>
              <a:rPr lang="zh-CN" altLang="en-US"/>
              <a:t>直接点击待办事项下的报告批阅</a:t>
            </a:r>
            <a:endParaRPr lang="zh-CN" altLang="en-US">
              <a:solidFill>
                <a:srgbClr val="FF0000"/>
              </a:solidFill>
            </a:endParaRPr>
          </a:p>
          <a:p>
            <a:r>
              <a:rPr lang="zh-CN" altLang="en-US">
                <a:solidFill>
                  <a:srgbClr val="FF0000"/>
                </a:solidFill>
              </a:rPr>
              <a:t>说明：第三张图的界面上方可以切换报告的批阅状态，查看已批阅、退回、无需批阅等状态的实习报告</a:t>
            </a:r>
            <a:endParaRPr lang="zh-CN" altLang="en-US">
              <a:solidFill>
                <a:srgbClr val="FF0000"/>
              </a:solidFill>
            </a:endParaRPr>
          </a:p>
        </p:txBody>
      </p:sp>
      <p:pic>
        <p:nvPicPr>
          <p:cNvPr id="3" name="图片 -2147482608"/>
          <p:cNvPicPr>
            <a:picLocks noChangeAspect="1"/>
          </p:cNvPicPr>
          <p:nvPr/>
        </p:nvPicPr>
        <p:blipFill>
          <a:blip r:embed="rId1"/>
          <a:stretch>
            <a:fillRect/>
          </a:stretch>
        </p:blipFill>
        <p:spPr>
          <a:xfrm>
            <a:off x="104775" y="600710"/>
            <a:ext cx="6840855" cy="36188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sym typeface="+mn-ea"/>
              </a:rPr>
              <a:t>平台角色</a:t>
            </a:r>
            <a:r>
              <a:rPr lang="en-US" altLang="zh-CN">
                <a:sym typeface="+mn-ea"/>
              </a:rPr>
              <a:t>-</a:t>
            </a:r>
            <a:r>
              <a:rPr lang="zh-CN" altLang="en-US">
                <a:sym typeface="+mn-ea"/>
              </a:rPr>
              <a:t>按账号权限</a:t>
            </a:r>
            <a:endParaRPr lang="zh-CN" altLang="en-US"/>
          </a:p>
        </p:txBody>
      </p:sp>
      <p:pic>
        <p:nvPicPr>
          <p:cNvPr id="4" name="图片 3"/>
          <p:cNvPicPr>
            <a:picLocks noChangeAspect="1"/>
          </p:cNvPicPr>
          <p:nvPr/>
        </p:nvPicPr>
        <p:blipFill>
          <a:blip r:embed="rId1"/>
          <a:stretch>
            <a:fillRect/>
          </a:stretch>
        </p:blipFill>
        <p:spPr>
          <a:xfrm>
            <a:off x="1600200" y="720090"/>
            <a:ext cx="5943600" cy="3703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59080" y="72390"/>
            <a:ext cx="6382385" cy="393700"/>
          </a:xfrm>
        </p:spPr>
        <p:txBody>
          <a:bodyPr/>
          <a:p>
            <a:r>
              <a:rPr lang="en-US">
                <a:sym typeface="+mn-ea"/>
              </a:rPr>
              <a:t>4.6 </a:t>
            </a:r>
            <a:r>
              <a:rPr lang="zh-CN">
                <a:sym typeface="+mn-ea"/>
              </a:rPr>
              <a:t>指导老师移动端操作-工作台-</a:t>
            </a:r>
            <a:r>
              <a:rPr lang="zh-CN">
                <a:sym typeface="微软雅黑" panose="020B0503020204020204" pitchFamily="34" charset="-122"/>
              </a:rPr>
              <a:t>实习成绩鉴定（指导老师鉴定）</a:t>
            </a:r>
            <a:endParaRPr lang="zh-CN">
              <a:sym typeface="+mn-ea"/>
            </a:endParaRPr>
          </a:p>
        </p:txBody>
      </p:sp>
      <p:sp>
        <p:nvSpPr>
          <p:cNvPr id="4" name="文本框 3"/>
          <p:cNvSpPr txBox="1"/>
          <p:nvPr/>
        </p:nvSpPr>
        <p:spPr>
          <a:xfrm>
            <a:off x="6839585" y="600710"/>
            <a:ext cx="2133600" cy="3784600"/>
          </a:xfrm>
          <a:prstGeom prst="rect">
            <a:avLst/>
          </a:prstGeom>
          <a:noFill/>
        </p:spPr>
        <p:txBody>
          <a:bodyPr wrap="square" rtlCol="0">
            <a:spAutoFit/>
          </a:bodyPr>
          <a:p>
            <a:r>
              <a:rPr lang="zh-CN" altLang="en-US"/>
              <a:t>点击“工作台”→点击“过程管理”→“成绩鉴定”→点击“指导老师鉴定”→点击“去鉴定”→根据设置的评分维度进行打分或者评语→点击“提交鉴定”</a:t>
            </a:r>
            <a:endParaRPr lang="zh-CN" altLang="en-US"/>
          </a:p>
          <a:p>
            <a:r>
              <a:rPr lang="zh-CN" altLang="en-US">
                <a:solidFill>
                  <a:schemeClr val="tx1"/>
                </a:solidFill>
              </a:rPr>
              <a:t>或者</a:t>
            </a:r>
            <a:endParaRPr lang="zh-CN" altLang="en-US">
              <a:solidFill>
                <a:schemeClr val="tx1"/>
              </a:solidFill>
            </a:endParaRPr>
          </a:p>
          <a:p>
            <a:r>
              <a:rPr lang="zh-CN" altLang="en-US">
                <a:solidFill>
                  <a:schemeClr val="tx1"/>
                </a:solidFill>
              </a:rPr>
              <a:t>点击待办事项下的成绩鉴定去操作</a:t>
            </a:r>
            <a:endParaRPr lang="zh-CN" altLang="en-US">
              <a:solidFill>
                <a:schemeClr val="tx1"/>
              </a:solidFill>
            </a:endParaRPr>
          </a:p>
          <a:p>
            <a:r>
              <a:rPr lang="zh-CN" altLang="en-US">
                <a:solidFill>
                  <a:srgbClr val="FF0000"/>
                </a:solidFill>
              </a:rPr>
              <a:t>说明：如果创建计划的管理老师未选择成绩鉴定模块或成绩鉴定表不要求指导老师鉴定，则无需操作</a:t>
            </a:r>
            <a:endParaRPr lang="zh-CN" altLang="en-US">
              <a:solidFill>
                <a:srgbClr val="FF0000"/>
              </a:solidFill>
            </a:endParaRPr>
          </a:p>
        </p:txBody>
      </p:sp>
      <p:pic>
        <p:nvPicPr>
          <p:cNvPr id="3" name="图片 -2147482607"/>
          <p:cNvPicPr>
            <a:picLocks noChangeAspect="1"/>
          </p:cNvPicPr>
          <p:nvPr/>
        </p:nvPicPr>
        <p:blipFill>
          <a:blip r:embed="rId1"/>
          <a:stretch>
            <a:fillRect/>
          </a:stretch>
        </p:blipFill>
        <p:spPr>
          <a:xfrm>
            <a:off x="187960" y="605790"/>
            <a:ext cx="6652260" cy="36988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59080" y="72390"/>
            <a:ext cx="6061075" cy="393700"/>
          </a:xfrm>
        </p:spPr>
        <p:txBody>
          <a:bodyPr/>
          <a:p>
            <a:r>
              <a:rPr lang="en-US">
                <a:sym typeface="+mn-ea"/>
              </a:rPr>
              <a:t>4.7 </a:t>
            </a:r>
            <a:r>
              <a:rPr lang="zh-CN">
                <a:sym typeface="+mn-ea"/>
              </a:rPr>
              <a:t>指导老师移动端操作</a:t>
            </a:r>
            <a:r>
              <a:rPr lang="en-US" altLang="zh-CN">
                <a:sym typeface="+mn-ea"/>
              </a:rPr>
              <a:t>-</a:t>
            </a:r>
            <a:r>
              <a:rPr lang="zh-CN">
                <a:sym typeface="+mn-ea"/>
              </a:rPr>
              <a:t>消息</a:t>
            </a:r>
            <a:r>
              <a:rPr lang="en-US" altLang="zh-CN">
                <a:sym typeface="+mn-ea"/>
              </a:rPr>
              <a:t>-</a:t>
            </a:r>
            <a:r>
              <a:rPr lang="zh-CN" altLang="en-US">
                <a:sym typeface="+mn-ea"/>
              </a:rPr>
              <a:t>通讯录及实习、系统、互动消息</a:t>
            </a:r>
            <a:endParaRPr lang="zh-CN" altLang="en-US">
              <a:sym typeface="+mn-ea"/>
            </a:endParaRPr>
          </a:p>
        </p:txBody>
      </p:sp>
      <p:sp>
        <p:nvSpPr>
          <p:cNvPr id="4" name="文本框 3"/>
          <p:cNvSpPr txBox="1"/>
          <p:nvPr/>
        </p:nvSpPr>
        <p:spPr>
          <a:xfrm>
            <a:off x="6839585" y="600710"/>
            <a:ext cx="2133600" cy="3291840"/>
          </a:xfrm>
          <a:prstGeom prst="rect">
            <a:avLst/>
          </a:prstGeom>
          <a:noFill/>
        </p:spPr>
        <p:txBody>
          <a:bodyPr wrap="square" rtlCol="0">
            <a:spAutoFit/>
          </a:bodyPr>
          <a:p>
            <a:r>
              <a:rPr lang="zh-CN" altLang="en-US"/>
              <a:t>点击“消息”→点击“实习消息”</a:t>
            </a:r>
            <a:r>
              <a:rPr lang="en-US" altLang="zh-CN"/>
              <a:t>/“</a:t>
            </a:r>
            <a:r>
              <a:rPr lang="zh-CN" altLang="en-US">
                <a:ea typeface="宋体" panose="02010600030101010101" pitchFamily="2" charset="-122"/>
              </a:rPr>
              <a:t>系统消息</a:t>
            </a:r>
            <a:r>
              <a:rPr lang="en-US" altLang="zh-CN">
                <a:ea typeface="宋体" panose="02010600030101010101" pitchFamily="2" charset="-122"/>
              </a:rPr>
              <a:t>”/“</a:t>
            </a:r>
            <a:r>
              <a:rPr lang="zh-CN" altLang="en-US">
                <a:ea typeface="宋体" panose="02010600030101010101" pitchFamily="2" charset="-122"/>
              </a:rPr>
              <a:t>互动消息</a:t>
            </a:r>
            <a:r>
              <a:rPr lang="en-US" altLang="zh-CN">
                <a:ea typeface="宋体" panose="02010600030101010101" pitchFamily="2" charset="-122"/>
              </a:rPr>
              <a:t>”</a:t>
            </a:r>
            <a:r>
              <a:rPr lang="zh-CN" altLang="en-US">
                <a:ea typeface="宋体" panose="02010600030101010101" pitchFamily="2" charset="-122"/>
              </a:rPr>
              <a:t>或</a:t>
            </a:r>
            <a:r>
              <a:rPr lang="en-US" altLang="zh-CN">
                <a:ea typeface="宋体" panose="02010600030101010101" pitchFamily="2" charset="-122"/>
              </a:rPr>
              <a:t>“</a:t>
            </a:r>
            <a:r>
              <a:rPr lang="zh-CN" altLang="en-US">
                <a:ea typeface="宋体" panose="02010600030101010101" pitchFamily="2" charset="-122"/>
              </a:rPr>
              <a:t>我的通讯录</a:t>
            </a:r>
            <a:r>
              <a:rPr lang="en-US" altLang="zh-CN">
                <a:ea typeface="宋体" panose="02010600030101010101" pitchFamily="2" charset="-122"/>
              </a:rPr>
              <a:t>”</a:t>
            </a:r>
            <a:r>
              <a:rPr lang="zh-CN" altLang="en-US">
                <a:ea typeface="宋体" panose="02010600030101010101" pitchFamily="2" charset="-122"/>
              </a:rPr>
              <a:t>右侧下拉箭头，可分别查看不同类型的信息。例如可在通讯录</a:t>
            </a:r>
            <a:r>
              <a:rPr lang="en-US" altLang="zh-CN">
                <a:ea typeface="宋体" panose="02010600030101010101" pitchFamily="2" charset="-122"/>
              </a:rPr>
              <a:t>→</a:t>
            </a:r>
            <a:r>
              <a:rPr lang="zh-CN" altLang="en-US">
                <a:ea typeface="宋体" panose="02010600030101010101" pitchFamily="2" charset="-122"/>
              </a:rPr>
              <a:t>我的学生里和学生发送信息。</a:t>
            </a:r>
            <a:endParaRPr lang="zh-CN" altLang="en-US"/>
          </a:p>
          <a:p>
            <a:endParaRPr lang="zh-CN" altLang="en-US">
              <a:solidFill>
                <a:srgbClr val="FF0000"/>
              </a:solidFill>
            </a:endParaRPr>
          </a:p>
          <a:p>
            <a:r>
              <a:rPr lang="zh-CN" altLang="en-US">
                <a:solidFill>
                  <a:srgbClr val="FF0000"/>
                </a:solidFill>
              </a:rPr>
              <a:t>说明：我的群组是根据教师参与的实习计划自动生成，无法自行创建。</a:t>
            </a:r>
            <a:endParaRPr lang="zh-CN" altLang="en-US">
              <a:solidFill>
                <a:srgbClr val="FF0000"/>
              </a:solidFill>
            </a:endParaRPr>
          </a:p>
        </p:txBody>
      </p:sp>
      <p:pic>
        <p:nvPicPr>
          <p:cNvPr id="7" name="图片 6"/>
          <p:cNvPicPr>
            <a:picLocks noChangeAspect="1"/>
          </p:cNvPicPr>
          <p:nvPr/>
        </p:nvPicPr>
        <p:blipFill>
          <a:blip r:embed="rId1"/>
          <a:stretch>
            <a:fillRect/>
          </a:stretch>
        </p:blipFill>
        <p:spPr>
          <a:xfrm>
            <a:off x="4573905" y="571500"/>
            <a:ext cx="2034540" cy="1740535"/>
          </a:xfrm>
          <a:prstGeom prst="rect">
            <a:avLst/>
          </a:prstGeom>
        </p:spPr>
      </p:pic>
      <p:pic>
        <p:nvPicPr>
          <p:cNvPr id="8" name="图片 7"/>
          <p:cNvPicPr>
            <a:picLocks noChangeAspect="1"/>
          </p:cNvPicPr>
          <p:nvPr/>
        </p:nvPicPr>
        <p:blipFill>
          <a:blip r:embed="rId2"/>
          <a:stretch>
            <a:fillRect/>
          </a:stretch>
        </p:blipFill>
        <p:spPr>
          <a:xfrm>
            <a:off x="4580255" y="2405380"/>
            <a:ext cx="2028190" cy="2166620"/>
          </a:xfrm>
          <a:prstGeom prst="rect">
            <a:avLst/>
          </a:prstGeom>
        </p:spPr>
      </p:pic>
      <p:pic>
        <p:nvPicPr>
          <p:cNvPr id="9" name="图片 8"/>
          <p:cNvPicPr>
            <a:picLocks noChangeAspect="1"/>
          </p:cNvPicPr>
          <p:nvPr/>
        </p:nvPicPr>
        <p:blipFill>
          <a:blip r:embed="rId3"/>
          <a:stretch>
            <a:fillRect/>
          </a:stretch>
        </p:blipFill>
        <p:spPr>
          <a:xfrm>
            <a:off x="104775" y="571500"/>
            <a:ext cx="2012950" cy="4001135"/>
          </a:xfrm>
          <a:prstGeom prst="rect">
            <a:avLst/>
          </a:prstGeom>
        </p:spPr>
      </p:pic>
      <p:pic>
        <p:nvPicPr>
          <p:cNvPr id="10" name="图片 9"/>
          <p:cNvPicPr>
            <a:picLocks noChangeAspect="1"/>
          </p:cNvPicPr>
          <p:nvPr/>
        </p:nvPicPr>
        <p:blipFill>
          <a:blip r:embed="rId4"/>
          <a:stretch>
            <a:fillRect/>
          </a:stretch>
        </p:blipFill>
        <p:spPr>
          <a:xfrm>
            <a:off x="2117725" y="571500"/>
            <a:ext cx="2294890"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59080" y="72390"/>
            <a:ext cx="6061075" cy="393700"/>
          </a:xfrm>
        </p:spPr>
        <p:txBody>
          <a:bodyPr/>
          <a:p>
            <a:r>
              <a:rPr lang="en-US">
                <a:sym typeface="+mn-ea"/>
              </a:rPr>
              <a:t>4.8 </a:t>
            </a:r>
            <a:r>
              <a:rPr lang="zh-CN">
                <a:sym typeface="+mn-ea"/>
              </a:rPr>
              <a:t>指导老师移动端操作</a:t>
            </a:r>
            <a:r>
              <a:rPr lang="en-US" altLang="zh-CN">
                <a:sym typeface="+mn-ea"/>
              </a:rPr>
              <a:t>-</a:t>
            </a:r>
            <a:r>
              <a:rPr lang="zh-CN">
                <a:sym typeface="+mn-ea"/>
              </a:rPr>
              <a:t>消息</a:t>
            </a:r>
            <a:r>
              <a:rPr lang="en-US" altLang="zh-CN">
                <a:sym typeface="+mn-ea"/>
              </a:rPr>
              <a:t>-</a:t>
            </a:r>
            <a:r>
              <a:rPr lang="zh-CN" altLang="en-US">
                <a:sym typeface="+mn-ea"/>
              </a:rPr>
              <a:t>公告</a:t>
            </a:r>
            <a:endParaRPr lang="zh-CN" altLang="en-US">
              <a:sym typeface="+mn-ea"/>
            </a:endParaRPr>
          </a:p>
        </p:txBody>
      </p:sp>
      <p:sp>
        <p:nvSpPr>
          <p:cNvPr id="4" name="文本框 3"/>
          <p:cNvSpPr txBox="1"/>
          <p:nvPr/>
        </p:nvSpPr>
        <p:spPr>
          <a:xfrm>
            <a:off x="6839585" y="600710"/>
            <a:ext cx="2133600" cy="2061210"/>
          </a:xfrm>
          <a:prstGeom prst="rect">
            <a:avLst/>
          </a:prstGeom>
          <a:noFill/>
        </p:spPr>
        <p:txBody>
          <a:bodyPr wrap="square" rtlCol="0">
            <a:spAutoFit/>
          </a:bodyPr>
          <a:p>
            <a:r>
              <a:rPr lang="zh-CN" altLang="en-US"/>
              <a:t>点击“消息”→点击“学校公告”</a:t>
            </a:r>
            <a:r>
              <a:rPr lang="en-US" altLang="zh-CN"/>
              <a:t>→</a:t>
            </a:r>
            <a:r>
              <a:rPr lang="zh-CN" altLang="en-US">
                <a:ea typeface="宋体" panose="02010600030101010101" pitchFamily="2" charset="-122"/>
              </a:rPr>
              <a:t>点击</a:t>
            </a:r>
            <a:r>
              <a:rPr lang="en-US" altLang="zh-CN">
                <a:ea typeface="宋体" panose="02010600030101010101" pitchFamily="2" charset="-122"/>
              </a:rPr>
              <a:t>“</a:t>
            </a:r>
            <a:r>
              <a:rPr lang="zh-CN" altLang="en-US">
                <a:ea typeface="宋体" panose="02010600030101010101" pitchFamily="2" charset="-122"/>
              </a:rPr>
              <a:t>发布公告</a:t>
            </a:r>
            <a:r>
              <a:rPr lang="en-US" altLang="zh-CN">
                <a:ea typeface="宋体" panose="02010600030101010101" pitchFamily="2" charset="-122"/>
              </a:rPr>
              <a:t>”→“</a:t>
            </a:r>
            <a:r>
              <a:rPr lang="zh-CN" altLang="en-US">
                <a:ea typeface="宋体" panose="02010600030101010101" pitchFamily="2" charset="-122"/>
              </a:rPr>
              <a:t>发布</a:t>
            </a:r>
            <a:r>
              <a:rPr lang="en-US" altLang="zh-CN">
                <a:ea typeface="宋体" panose="02010600030101010101" pitchFamily="2" charset="-122"/>
              </a:rPr>
              <a:t>”</a:t>
            </a:r>
            <a:endParaRPr lang="en-US" altLang="zh-CN">
              <a:ea typeface="宋体" panose="02010600030101010101" pitchFamily="2" charset="-122"/>
            </a:endParaRPr>
          </a:p>
          <a:p>
            <a:endParaRPr lang="zh-CN" altLang="en-US"/>
          </a:p>
          <a:p>
            <a:endParaRPr lang="zh-CN" altLang="en-US">
              <a:solidFill>
                <a:srgbClr val="FF0000"/>
              </a:solidFill>
            </a:endParaRPr>
          </a:p>
          <a:p>
            <a:r>
              <a:rPr lang="zh-CN" altLang="en-US">
                <a:solidFill>
                  <a:srgbClr val="FF0000"/>
                </a:solidFill>
              </a:rPr>
              <a:t>说明：公告可以插入图片，如需上传附件，需要在网页端发布。</a:t>
            </a:r>
            <a:endParaRPr lang="zh-CN" altLang="en-US">
              <a:solidFill>
                <a:srgbClr val="FF0000"/>
              </a:solidFill>
            </a:endParaRPr>
          </a:p>
        </p:txBody>
      </p:sp>
      <p:pic>
        <p:nvPicPr>
          <p:cNvPr id="3" name="图片 2"/>
          <p:cNvPicPr>
            <a:picLocks noChangeAspect="1"/>
          </p:cNvPicPr>
          <p:nvPr/>
        </p:nvPicPr>
        <p:blipFill>
          <a:blip r:embed="rId1"/>
          <a:stretch>
            <a:fillRect/>
          </a:stretch>
        </p:blipFill>
        <p:spPr>
          <a:xfrm>
            <a:off x="190500" y="527050"/>
            <a:ext cx="1932305" cy="4105275"/>
          </a:xfrm>
          <a:prstGeom prst="rect">
            <a:avLst/>
          </a:prstGeom>
        </p:spPr>
      </p:pic>
      <p:pic>
        <p:nvPicPr>
          <p:cNvPr id="5" name="图片 4"/>
          <p:cNvPicPr>
            <a:picLocks noChangeAspect="1"/>
          </p:cNvPicPr>
          <p:nvPr/>
        </p:nvPicPr>
        <p:blipFill>
          <a:blip r:embed="rId2"/>
          <a:stretch>
            <a:fillRect/>
          </a:stretch>
        </p:blipFill>
        <p:spPr>
          <a:xfrm>
            <a:off x="2337435" y="527050"/>
            <a:ext cx="2093595" cy="4104640"/>
          </a:xfrm>
          <a:prstGeom prst="rect">
            <a:avLst/>
          </a:prstGeom>
        </p:spPr>
      </p:pic>
      <p:pic>
        <p:nvPicPr>
          <p:cNvPr id="6" name="图片 5"/>
          <p:cNvPicPr>
            <a:picLocks noChangeAspect="1"/>
          </p:cNvPicPr>
          <p:nvPr/>
        </p:nvPicPr>
        <p:blipFill>
          <a:blip r:embed="rId3"/>
          <a:stretch>
            <a:fillRect/>
          </a:stretch>
        </p:blipFill>
        <p:spPr>
          <a:xfrm>
            <a:off x="4594860" y="527050"/>
            <a:ext cx="2081530" cy="4104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59080" y="72390"/>
            <a:ext cx="6061075" cy="393700"/>
          </a:xfrm>
        </p:spPr>
        <p:txBody>
          <a:bodyPr/>
          <a:p>
            <a:r>
              <a:rPr lang="en-US">
                <a:sym typeface="+mn-ea"/>
              </a:rPr>
              <a:t>4.9</a:t>
            </a:r>
            <a:r>
              <a:rPr lang="zh-CN">
                <a:sym typeface="+mn-ea"/>
              </a:rPr>
              <a:t>指导老师移动端操作</a:t>
            </a:r>
            <a:r>
              <a:rPr lang="en-US" altLang="zh-CN">
                <a:sym typeface="+mn-ea"/>
              </a:rPr>
              <a:t>-</a:t>
            </a:r>
            <a:r>
              <a:rPr lang="zh-CN">
                <a:sym typeface="+mn-ea"/>
              </a:rPr>
              <a:t>我的</a:t>
            </a:r>
            <a:r>
              <a:rPr lang="en-US" altLang="zh-CN">
                <a:sym typeface="+mn-ea"/>
              </a:rPr>
              <a:t>-</a:t>
            </a:r>
            <a:r>
              <a:rPr lang="zh-CN" altLang="en-US">
                <a:sym typeface="+mn-ea"/>
              </a:rPr>
              <a:t>校友建设</a:t>
            </a:r>
            <a:endParaRPr lang="zh-CN" altLang="en-US">
              <a:sym typeface="+mn-ea"/>
            </a:endParaRPr>
          </a:p>
        </p:txBody>
      </p:sp>
      <p:sp>
        <p:nvSpPr>
          <p:cNvPr id="4" name="文本框 3"/>
          <p:cNvSpPr txBox="1"/>
          <p:nvPr/>
        </p:nvSpPr>
        <p:spPr>
          <a:xfrm>
            <a:off x="6839585" y="600710"/>
            <a:ext cx="2133600" cy="1568450"/>
          </a:xfrm>
          <a:prstGeom prst="rect">
            <a:avLst/>
          </a:prstGeom>
          <a:noFill/>
        </p:spPr>
        <p:txBody>
          <a:bodyPr wrap="square" rtlCol="0">
            <a:spAutoFit/>
          </a:bodyPr>
          <a:p>
            <a:r>
              <a:rPr lang="zh-CN" altLang="en-US"/>
              <a:t>点击“我的”→点击“校友圈”</a:t>
            </a:r>
            <a:r>
              <a:rPr lang="en-US" altLang="zh-CN"/>
              <a:t>/</a:t>
            </a:r>
            <a:r>
              <a:rPr lang="zh-CN" altLang="en-US">
                <a:ea typeface="宋体" panose="02010600030101010101" pitchFamily="2" charset="-122"/>
              </a:rPr>
              <a:t>人脉</a:t>
            </a:r>
            <a:r>
              <a:rPr lang="en-US" altLang="zh-CN">
                <a:ea typeface="宋体" panose="02010600030101010101" pitchFamily="2" charset="-122"/>
              </a:rPr>
              <a:t>/</a:t>
            </a:r>
            <a:r>
              <a:rPr lang="zh-CN" altLang="en-US">
                <a:ea typeface="宋体" panose="02010600030101010101" pitchFamily="2" charset="-122"/>
              </a:rPr>
              <a:t>邀请校友，可分别查看校友圈、校友会和邀请校友</a:t>
            </a:r>
            <a:endParaRPr lang="zh-CN" altLang="en-US"/>
          </a:p>
          <a:p>
            <a:endParaRPr lang="zh-CN" altLang="en-US">
              <a:solidFill>
                <a:srgbClr val="FF0000"/>
              </a:solidFill>
            </a:endParaRPr>
          </a:p>
          <a:p>
            <a:endParaRPr lang="zh-CN" altLang="en-US">
              <a:solidFill>
                <a:srgbClr val="FF0000"/>
              </a:solidFill>
            </a:endParaRPr>
          </a:p>
        </p:txBody>
      </p:sp>
      <p:pic>
        <p:nvPicPr>
          <p:cNvPr id="7" name="图片 6"/>
          <p:cNvPicPr>
            <a:picLocks noChangeAspect="1"/>
          </p:cNvPicPr>
          <p:nvPr/>
        </p:nvPicPr>
        <p:blipFill>
          <a:blip r:embed="rId1"/>
          <a:stretch>
            <a:fillRect/>
          </a:stretch>
        </p:blipFill>
        <p:spPr>
          <a:xfrm>
            <a:off x="104775" y="544830"/>
            <a:ext cx="1888490" cy="4053840"/>
          </a:xfrm>
          <a:prstGeom prst="rect">
            <a:avLst/>
          </a:prstGeom>
        </p:spPr>
      </p:pic>
      <p:pic>
        <p:nvPicPr>
          <p:cNvPr id="8" name="图片 7"/>
          <p:cNvPicPr>
            <a:picLocks noChangeAspect="1"/>
          </p:cNvPicPr>
          <p:nvPr/>
        </p:nvPicPr>
        <p:blipFill>
          <a:blip r:embed="rId2"/>
          <a:stretch>
            <a:fillRect/>
          </a:stretch>
        </p:blipFill>
        <p:spPr>
          <a:xfrm>
            <a:off x="2355850" y="544830"/>
            <a:ext cx="1963420" cy="4053840"/>
          </a:xfrm>
          <a:prstGeom prst="rect">
            <a:avLst/>
          </a:prstGeom>
        </p:spPr>
      </p:pic>
      <p:pic>
        <p:nvPicPr>
          <p:cNvPr id="9" name="图片 8"/>
          <p:cNvPicPr>
            <a:picLocks noChangeAspect="1"/>
          </p:cNvPicPr>
          <p:nvPr/>
        </p:nvPicPr>
        <p:blipFill>
          <a:blip r:embed="rId3"/>
          <a:stretch>
            <a:fillRect/>
          </a:stretch>
        </p:blipFill>
        <p:spPr>
          <a:xfrm>
            <a:off x="4681855" y="544830"/>
            <a:ext cx="1873885" cy="405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59080" y="72390"/>
            <a:ext cx="6061075" cy="393700"/>
          </a:xfrm>
        </p:spPr>
        <p:txBody>
          <a:bodyPr/>
          <a:p>
            <a:r>
              <a:rPr lang="en-US">
                <a:sym typeface="+mn-ea"/>
              </a:rPr>
              <a:t>4.10</a:t>
            </a:r>
            <a:r>
              <a:rPr lang="zh-CN">
                <a:sym typeface="+mn-ea"/>
              </a:rPr>
              <a:t>指导老师移动端操作</a:t>
            </a:r>
            <a:r>
              <a:rPr lang="en-US" altLang="zh-CN">
                <a:sym typeface="+mn-ea"/>
              </a:rPr>
              <a:t>-</a:t>
            </a:r>
            <a:r>
              <a:rPr lang="zh-CN">
                <a:sym typeface="+mn-ea"/>
              </a:rPr>
              <a:t>我的</a:t>
            </a:r>
            <a:r>
              <a:rPr lang="en-US" altLang="zh-CN">
                <a:sym typeface="+mn-ea"/>
              </a:rPr>
              <a:t>-</a:t>
            </a:r>
            <a:r>
              <a:rPr lang="zh-CN" altLang="en-US">
                <a:sym typeface="+mn-ea"/>
              </a:rPr>
              <a:t>互动</a:t>
            </a:r>
            <a:endParaRPr lang="zh-CN" altLang="en-US">
              <a:sym typeface="+mn-ea"/>
            </a:endParaRPr>
          </a:p>
        </p:txBody>
      </p:sp>
      <p:sp>
        <p:nvSpPr>
          <p:cNvPr id="3" name="文本框 2"/>
          <p:cNvSpPr txBox="1"/>
          <p:nvPr/>
        </p:nvSpPr>
        <p:spPr>
          <a:xfrm>
            <a:off x="6839585" y="600710"/>
            <a:ext cx="2133600" cy="1814830"/>
          </a:xfrm>
          <a:prstGeom prst="rect">
            <a:avLst/>
          </a:prstGeom>
          <a:noFill/>
        </p:spPr>
        <p:txBody>
          <a:bodyPr wrap="square" rtlCol="0">
            <a:spAutoFit/>
          </a:bodyPr>
          <a:p>
            <a:r>
              <a:rPr lang="zh-CN" altLang="en-US"/>
              <a:t>点击“我的”→点击热门推荐</a:t>
            </a:r>
            <a:r>
              <a:rPr lang="en-US" altLang="zh-CN"/>
              <a:t>/</a:t>
            </a:r>
            <a:r>
              <a:rPr lang="zh-CN" altLang="en-US">
                <a:ea typeface="宋体" panose="02010600030101010101" pitchFamily="2" charset="-122"/>
              </a:rPr>
              <a:t>发布提问</a:t>
            </a:r>
            <a:r>
              <a:rPr lang="en-US" altLang="zh-CN">
                <a:ea typeface="宋体" panose="02010600030101010101" pitchFamily="2" charset="-122"/>
              </a:rPr>
              <a:t>/</a:t>
            </a:r>
            <a:r>
              <a:rPr lang="zh-CN" altLang="en-US">
                <a:ea typeface="宋体" panose="02010600030101010101" pitchFamily="2" charset="-122"/>
              </a:rPr>
              <a:t>发布动态</a:t>
            </a:r>
            <a:r>
              <a:rPr lang="zh-CN" altLang="en-US">
                <a:ea typeface="宋体" panose="02010600030101010101" pitchFamily="2" charset="-122"/>
              </a:rPr>
              <a:t>，可分别查看热门话题和动态，以及自行发布提问或动态</a:t>
            </a:r>
            <a:endParaRPr lang="zh-CN" altLang="en-US">
              <a:solidFill>
                <a:srgbClr val="FF0000"/>
              </a:solidFill>
            </a:endParaRPr>
          </a:p>
          <a:p>
            <a:endParaRPr lang="zh-CN" altLang="en-US">
              <a:solidFill>
                <a:srgbClr val="FF0000"/>
              </a:solidFill>
            </a:endParaRPr>
          </a:p>
        </p:txBody>
      </p:sp>
      <p:pic>
        <p:nvPicPr>
          <p:cNvPr id="5" name="图片 4"/>
          <p:cNvPicPr>
            <a:picLocks noChangeAspect="1"/>
          </p:cNvPicPr>
          <p:nvPr/>
        </p:nvPicPr>
        <p:blipFill>
          <a:blip r:embed="rId1"/>
          <a:stretch>
            <a:fillRect/>
          </a:stretch>
        </p:blipFill>
        <p:spPr>
          <a:xfrm>
            <a:off x="104775" y="600710"/>
            <a:ext cx="1850390" cy="4020185"/>
          </a:xfrm>
          <a:prstGeom prst="rect">
            <a:avLst/>
          </a:prstGeom>
        </p:spPr>
      </p:pic>
      <p:pic>
        <p:nvPicPr>
          <p:cNvPr id="6" name="图片 5"/>
          <p:cNvPicPr>
            <a:picLocks noChangeAspect="1"/>
          </p:cNvPicPr>
          <p:nvPr/>
        </p:nvPicPr>
        <p:blipFill>
          <a:blip r:embed="rId2"/>
          <a:stretch>
            <a:fillRect/>
          </a:stretch>
        </p:blipFill>
        <p:spPr>
          <a:xfrm>
            <a:off x="2046605" y="600710"/>
            <a:ext cx="1842135" cy="4019550"/>
          </a:xfrm>
          <a:prstGeom prst="rect">
            <a:avLst/>
          </a:prstGeom>
        </p:spPr>
      </p:pic>
      <p:pic>
        <p:nvPicPr>
          <p:cNvPr id="10" name="图片 9"/>
          <p:cNvPicPr>
            <a:picLocks noChangeAspect="1"/>
          </p:cNvPicPr>
          <p:nvPr/>
        </p:nvPicPr>
        <p:blipFill>
          <a:blip r:embed="rId3"/>
          <a:stretch>
            <a:fillRect/>
          </a:stretch>
        </p:blipFill>
        <p:spPr>
          <a:xfrm>
            <a:off x="4013200" y="600710"/>
            <a:ext cx="2762885" cy="1860550"/>
          </a:xfrm>
          <a:prstGeom prst="rect">
            <a:avLst/>
          </a:prstGeom>
        </p:spPr>
      </p:pic>
      <p:pic>
        <p:nvPicPr>
          <p:cNvPr id="11" name="图片 10"/>
          <p:cNvPicPr>
            <a:picLocks noChangeAspect="1"/>
          </p:cNvPicPr>
          <p:nvPr/>
        </p:nvPicPr>
        <p:blipFill>
          <a:blip r:embed="rId4"/>
          <a:stretch>
            <a:fillRect/>
          </a:stretch>
        </p:blipFill>
        <p:spPr>
          <a:xfrm>
            <a:off x="4012565" y="2528570"/>
            <a:ext cx="2763520" cy="2091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59080" y="72390"/>
            <a:ext cx="6061075" cy="393700"/>
          </a:xfrm>
        </p:spPr>
        <p:txBody>
          <a:bodyPr/>
          <a:p>
            <a:r>
              <a:rPr lang="en-US">
                <a:sym typeface="+mn-ea"/>
              </a:rPr>
              <a:t>4.3 </a:t>
            </a:r>
            <a:r>
              <a:rPr lang="zh-CN">
                <a:sym typeface="+mn-ea"/>
              </a:rPr>
              <a:t>指导老师移动端操作</a:t>
            </a:r>
            <a:r>
              <a:rPr lang="en-US" altLang="zh-CN">
                <a:sym typeface="+mn-ea"/>
              </a:rPr>
              <a:t>-</a:t>
            </a:r>
            <a:r>
              <a:rPr lang="zh-CN">
                <a:sym typeface="+mn-ea"/>
              </a:rPr>
              <a:t>我的</a:t>
            </a:r>
            <a:r>
              <a:rPr lang="en-US" altLang="zh-CN">
                <a:sym typeface="+mn-ea"/>
              </a:rPr>
              <a:t>-</a:t>
            </a:r>
            <a:r>
              <a:rPr lang="zh-CN" altLang="en-US">
                <a:sym typeface="+mn-ea"/>
              </a:rPr>
              <a:t>客服与反馈</a:t>
            </a:r>
            <a:endParaRPr lang="zh-CN" altLang="en-US">
              <a:sym typeface="+mn-ea"/>
            </a:endParaRPr>
          </a:p>
        </p:txBody>
      </p:sp>
      <p:sp>
        <p:nvSpPr>
          <p:cNvPr id="4" name="文本框 3"/>
          <p:cNvSpPr txBox="1"/>
          <p:nvPr/>
        </p:nvSpPr>
        <p:spPr>
          <a:xfrm>
            <a:off x="6470650" y="681355"/>
            <a:ext cx="2133600" cy="3291840"/>
          </a:xfrm>
          <a:prstGeom prst="rect">
            <a:avLst/>
          </a:prstGeom>
          <a:noFill/>
        </p:spPr>
        <p:txBody>
          <a:bodyPr wrap="square" rtlCol="0">
            <a:spAutoFit/>
          </a:bodyPr>
          <a:p>
            <a:r>
              <a:rPr lang="zh-CN" altLang="en-US"/>
              <a:t>点击“我的”→点击</a:t>
            </a:r>
            <a:r>
              <a:rPr lang="en-US" altLang="zh-CN"/>
              <a:t>“</a:t>
            </a:r>
            <a:r>
              <a:rPr lang="zh-CN" altLang="en-US">
                <a:ea typeface="宋体" panose="02010600030101010101" pitchFamily="2" charset="-122"/>
              </a:rPr>
              <a:t>客服与反馈</a:t>
            </a:r>
            <a:r>
              <a:rPr lang="en-US" altLang="zh-CN">
                <a:ea typeface="宋体" panose="02010600030101010101" pitchFamily="2" charset="-122"/>
              </a:rPr>
              <a:t>”</a:t>
            </a:r>
            <a:r>
              <a:rPr lang="zh-CN" altLang="en-US">
                <a:ea typeface="宋体" panose="02010600030101010101" pitchFamily="2" charset="-122"/>
              </a:rPr>
              <a:t>，即可查看到第二幅图的页面。</a:t>
            </a:r>
            <a:endParaRPr lang="zh-CN" altLang="en-US">
              <a:ea typeface="宋体" panose="02010600030101010101" pitchFamily="2" charset="-122"/>
            </a:endParaRPr>
          </a:p>
          <a:p>
            <a:endParaRPr lang="zh-CN" altLang="en-US">
              <a:solidFill>
                <a:srgbClr val="FF0000"/>
              </a:solidFill>
              <a:ea typeface="宋体" panose="02010600030101010101" pitchFamily="2" charset="-122"/>
            </a:endParaRPr>
          </a:p>
          <a:p>
            <a:r>
              <a:rPr lang="zh-CN" altLang="en-US">
                <a:solidFill>
                  <a:srgbClr val="FF0000"/>
                </a:solidFill>
                <a:ea typeface="宋体" panose="02010600030101010101" pitchFamily="2" charset="-122"/>
              </a:rPr>
              <a:t>说明：教师日常常见的问题均可在问题分类中找到，如需联系人工客服，可以点上方在线客服或拨打服务热线。有任何意见或建议，可以通过人工客服反馈，也可以点意见反馈提交。</a:t>
            </a:r>
            <a:endParaRPr lang="zh-CN" altLang="en-US">
              <a:solidFill>
                <a:srgbClr val="FF0000"/>
              </a:solidFill>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3583305" y="466090"/>
            <a:ext cx="2038985" cy="4373245"/>
          </a:xfrm>
          <a:prstGeom prst="rect">
            <a:avLst/>
          </a:prstGeom>
        </p:spPr>
      </p:pic>
      <p:pic>
        <p:nvPicPr>
          <p:cNvPr id="8" name="图片 7"/>
          <p:cNvPicPr>
            <a:picLocks noChangeAspect="1"/>
          </p:cNvPicPr>
          <p:nvPr/>
        </p:nvPicPr>
        <p:blipFill>
          <a:blip r:embed="rId2"/>
          <a:stretch>
            <a:fillRect/>
          </a:stretch>
        </p:blipFill>
        <p:spPr>
          <a:xfrm>
            <a:off x="710565" y="466090"/>
            <a:ext cx="2028190" cy="4373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59080" y="72390"/>
            <a:ext cx="6061075" cy="393700"/>
          </a:xfrm>
        </p:spPr>
        <p:txBody>
          <a:bodyPr/>
          <a:p>
            <a:r>
              <a:rPr lang="en-US">
                <a:sym typeface="+mn-ea"/>
              </a:rPr>
              <a:t>4.11 </a:t>
            </a:r>
            <a:r>
              <a:rPr lang="zh-CN">
                <a:sym typeface="+mn-ea"/>
              </a:rPr>
              <a:t>指导老师移动端操作</a:t>
            </a:r>
            <a:r>
              <a:rPr lang="en-US" altLang="zh-CN">
                <a:sym typeface="+mn-ea"/>
              </a:rPr>
              <a:t>-</a:t>
            </a:r>
            <a:r>
              <a:rPr lang="zh-CN">
                <a:sym typeface="+mn-ea"/>
              </a:rPr>
              <a:t>管理角色切换</a:t>
            </a:r>
            <a:endParaRPr lang="zh-CN">
              <a:sym typeface="+mn-ea"/>
            </a:endParaRPr>
          </a:p>
        </p:txBody>
      </p:sp>
      <p:sp>
        <p:nvSpPr>
          <p:cNvPr id="4" name="文本框 3"/>
          <p:cNvSpPr txBox="1"/>
          <p:nvPr/>
        </p:nvSpPr>
        <p:spPr>
          <a:xfrm>
            <a:off x="6807835" y="908050"/>
            <a:ext cx="2133600" cy="2799715"/>
          </a:xfrm>
          <a:prstGeom prst="rect">
            <a:avLst/>
          </a:prstGeom>
          <a:noFill/>
        </p:spPr>
        <p:txBody>
          <a:bodyPr wrap="square" rtlCol="0">
            <a:spAutoFit/>
          </a:bodyPr>
          <a:p>
            <a:r>
              <a:t>点击“工作台”→点击左上角使用角色，可以切换管理者或指导老师权限</a:t>
            </a:r>
          </a:p>
          <a:p>
            <a:endParaRPr lang="zh-CN" altLang="en-US">
              <a:solidFill>
                <a:srgbClr val="FF0000"/>
              </a:solidFill>
              <a:ea typeface="宋体" panose="02010600030101010101" pitchFamily="2" charset="-122"/>
            </a:endParaRPr>
          </a:p>
          <a:p>
            <a:r>
              <a:rPr lang="zh-CN" altLang="en-US">
                <a:solidFill>
                  <a:srgbClr val="FF0000"/>
                </a:solidFill>
                <a:ea typeface="宋体" panose="02010600030101010101" pitchFamily="2" charset="-122"/>
              </a:rPr>
              <a:t>说明：切换账号角色权限需要老师账号有多个角色权限。如需要管理员权限请联系更高一级的管理员老师，开通账号权限。</a:t>
            </a:r>
            <a:endParaRPr lang="zh-CN" altLang="en-US">
              <a:solidFill>
                <a:srgbClr val="FF0000"/>
              </a:solidFill>
              <a:ea typeface="宋体" panose="02010600030101010101" pitchFamily="2" charset="-122"/>
            </a:endParaRPr>
          </a:p>
        </p:txBody>
      </p:sp>
      <p:pic>
        <p:nvPicPr>
          <p:cNvPr id="3" name="图片 -2147482605"/>
          <p:cNvPicPr>
            <a:picLocks noChangeAspect="1"/>
          </p:cNvPicPr>
          <p:nvPr/>
        </p:nvPicPr>
        <p:blipFill>
          <a:blip r:embed="rId1"/>
          <a:stretch>
            <a:fillRect/>
          </a:stretch>
        </p:blipFill>
        <p:spPr>
          <a:xfrm>
            <a:off x="259080" y="908050"/>
            <a:ext cx="6505575" cy="32029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2"/>
          <p:cNvSpPr>
            <a:spLocks noChangeArrowheads="1"/>
          </p:cNvSpPr>
          <p:nvPr/>
        </p:nvSpPr>
        <p:spPr bwMode="auto">
          <a:xfrm>
            <a:off x="-10954" y="1255395"/>
            <a:ext cx="9154478" cy="2175034"/>
          </a:xfrm>
          <a:prstGeom prst="rect">
            <a:avLst/>
          </a:prstGeom>
          <a:solidFill>
            <a:schemeClr val="bg2"/>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6148" name="Shape 22"/>
          <p:cNvSpPr>
            <a:spLocks noChangeArrowheads="1"/>
          </p:cNvSpPr>
          <p:nvPr/>
        </p:nvSpPr>
        <p:spPr bwMode="auto">
          <a:xfrm>
            <a:off x="728186" y="952976"/>
            <a:ext cx="7687628" cy="2679383"/>
          </a:xfrm>
          <a:prstGeom prst="rect">
            <a:avLst/>
          </a:prstGeom>
          <a:solidFill>
            <a:srgbClr val="C51A24"/>
          </a:solidFill>
          <a:ln w="12700">
            <a:noFill/>
            <a:miter lim="400000"/>
          </a:ln>
        </p:spPr>
        <p:txBody>
          <a:bodyPr lIns="45718" rIns="45718" anchor="ctr"/>
          <a:lstStyle/>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pic>
        <p:nvPicPr>
          <p:cNvPr id="6151" name="未标题-2-01.png" descr="未标题-2-01.png"/>
          <p:cNvPicPr>
            <a:picLocks noChangeAspect="1"/>
          </p:cNvPicPr>
          <p:nvPr/>
        </p:nvPicPr>
        <p:blipFill>
          <a:blip r:embed="rId1"/>
          <a:srcRect l="11929" t="5841" r="17577" b="54250"/>
          <a:stretch>
            <a:fillRect/>
          </a:stretch>
        </p:blipFill>
        <p:spPr bwMode="auto">
          <a:xfrm>
            <a:off x="-7144" y="0"/>
            <a:ext cx="9158764" cy="5152073"/>
          </a:xfrm>
          <a:prstGeom prst="rect">
            <a:avLst/>
          </a:prstGeom>
          <a:noFill/>
          <a:ln w="12700">
            <a:noFill/>
            <a:miter lim="400000"/>
            <a:headEnd/>
            <a:tailEnd/>
          </a:ln>
        </p:spPr>
      </p:pic>
      <p:sp>
        <p:nvSpPr>
          <p:cNvPr id="2" name="Shape 26"/>
          <p:cNvSpPr/>
          <p:nvPr/>
        </p:nvSpPr>
        <p:spPr>
          <a:xfrm>
            <a:off x="3091339" y="1433036"/>
            <a:ext cx="2961323" cy="645160"/>
          </a:xfrm>
          <a:prstGeom prst="rect">
            <a:avLst/>
          </a:prstGeom>
          <a:ln w="12700">
            <a:miter lim="400000"/>
          </a:ln>
          <a:effectLst>
            <a:outerShdw blurRad="63500" rotWithShape="0">
              <a:srgbClr val="808080">
                <a:alpha val="31423"/>
              </a:srgbClr>
            </a:outerShdw>
          </a:effectLst>
        </p:spPr>
        <p:txBody>
          <a:bodyPr wrap="square" lIns="45718" rIns="45718">
            <a:spAutoFit/>
          </a:bodyPr>
          <a:p>
            <a:pPr lvl="0" algn="dist"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3600" b="1" kern="0" dirty="0">
                <a:sym typeface="微软雅黑" panose="020B0503020204020204" pitchFamily="34" charset="-122"/>
              </a:rPr>
              <a:t>谢谢观看</a:t>
            </a:r>
            <a:endParaRPr lang="zh-CN" sz="3600" b="1" kern="0" dirty="0">
              <a:sym typeface="微软雅黑" panose="020B0503020204020204" pitchFamily="34" charset="-122"/>
            </a:endParaRPr>
          </a:p>
        </p:txBody>
      </p:sp>
      <p:sp>
        <p:nvSpPr>
          <p:cNvPr id="3" name="Shape 26"/>
          <p:cNvSpPr/>
          <p:nvPr/>
        </p:nvSpPr>
        <p:spPr>
          <a:xfrm>
            <a:off x="4078923" y="2421255"/>
            <a:ext cx="3814763" cy="922020"/>
          </a:xfrm>
          <a:prstGeom prst="rect">
            <a:avLst/>
          </a:prstGeom>
          <a:ln w="12700">
            <a:miter lim="400000"/>
          </a:ln>
          <a:effectLst>
            <a:outerShdw blurRad="63500" rotWithShape="0">
              <a:srgbClr val="808080">
                <a:alpha val="31423"/>
              </a:srgbClr>
            </a:outerShdw>
          </a:effectLst>
        </p:spPr>
        <p:txBody>
          <a:bodyPr wrap="square" lIns="45718" rIns="45718">
            <a:spAutoFit/>
          </a:bodyPr>
          <a:p>
            <a:pPr algn="l" fontAlgn="auto"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350">
                <a:sym typeface="+mn-ea"/>
              </a:rPr>
              <a:t>客服电话：</a:t>
            </a:r>
            <a:r>
              <a:rPr lang="en-US" altLang="zh-CN" sz="1350">
                <a:sym typeface="+mn-ea"/>
              </a:rPr>
              <a:t>0579-82722068</a:t>
            </a:r>
            <a:endParaRPr lang="zh-CN" altLang="en-US" sz="1350"/>
          </a:p>
          <a:p>
            <a:pPr algn="l" fontAlgn="auto"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350">
                <a:sym typeface="+mn-ea"/>
              </a:rPr>
              <a:t>服务人员：</a:t>
            </a:r>
            <a:endParaRPr lang="zh-CN" altLang="en-US" sz="1350"/>
          </a:p>
          <a:p>
            <a:pPr algn="l" fontAlgn="auto" hangingPunct="0">
              <a:spcBef>
                <a:spcPts val="0"/>
              </a:spcBef>
              <a:spcAft>
                <a:spcPts val="0"/>
              </a:spcAft>
              <a:buClrTx/>
              <a:buSzTx/>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350">
                <a:sym typeface="+mn-ea"/>
              </a:rPr>
              <a:t>手机号：</a:t>
            </a:r>
            <a:r>
              <a:rPr lang="en-US" altLang="zh-CN" sz="1350">
                <a:sym typeface="+mn-ea"/>
              </a:rPr>
              <a:t>QQ</a:t>
            </a:r>
            <a:r>
              <a:rPr lang="zh-CN" altLang="en-US" sz="1350">
                <a:sym typeface="+mn-ea"/>
              </a:rPr>
              <a:t>号：</a:t>
            </a:r>
            <a:endParaRPr lang="zh-CN" altLang="en-US" sz="1350">
              <a:sym typeface="+mn-ea"/>
            </a:endParaRPr>
          </a:p>
          <a:p>
            <a:pPr algn="l" fontAlgn="auto" hangingPunct="0">
              <a:spcBef>
                <a:spcPts val="0"/>
              </a:spcBef>
              <a:spcAft>
                <a:spcPts val="0"/>
              </a:spcAft>
              <a:buClrTx/>
              <a:buSzTx/>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350">
                <a:sym typeface="微软雅黑" panose="020B0503020204020204" pitchFamily="34" charset="-122"/>
              </a:rPr>
              <a:t>←</a:t>
            </a:r>
            <a:r>
              <a:rPr lang="zh-CN" altLang="en-US" sz="1350">
                <a:sym typeface="微软雅黑" panose="020B0503020204020204" pitchFamily="34" charset="-122"/>
              </a:rPr>
              <a:t>微信扫码加好友</a:t>
            </a:r>
            <a:endParaRPr lang="zh-CN" altLang="en-US" sz="1350" baseline="0">
              <a:solidFill>
                <a:srgbClr val="FFFFFF"/>
              </a:solidFill>
              <a:sym typeface="微软雅黑" panose="020B0503020204020204" pitchFamily="34" charset="-122"/>
            </a:endParaRPr>
          </a:p>
        </p:txBody>
      </p:sp>
      <p:cxnSp>
        <p:nvCxnSpPr>
          <p:cNvPr id="11" name="直接连接符 10"/>
          <p:cNvCxnSpPr/>
          <p:nvPr/>
        </p:nvCxnSpPr>
        <p:spPr>
          <a:xfrm>
            <a:off x="3172778" y="2167890"/>
            <a:ext cx="28670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010978" y="3966210"/>
            <a:ext cx="1122521" cy="359569"/>
            <a:chOff x="8365" y="9148"/>
            <a:chExt cx="2357" cy="755"/>
          </a:xfrm>
        </p:grpSpPr>
        <p:sp>
          <p:nvSpPr>
            <p:cNvPr id="6" name="Shape 22"/>
            <p:cNvSpPr>
              <a:spLocks noChangeArrowheads="1"/>
            </p:cNvSpPr>
            <p:nvPr/>
          </p:nvSpPr>
          <p:spPr bwMode="auto">
            <a:xfrm>
              <a:off x="8365" y="9454"/>
              <a:ext cx="2357" cy="416"/>
            </a:xfrm>
            <a:prstGeom prst="rect">
              <a:avLst/>
            </a:prstGeom>
            <a:solidFill>
              <a:schemeClr val="bg1">
                <a:lumMod val="95000"/>
              </a:schemeClr>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7" name="Shape 26"/>
            <p:cNvSpPr/>
            <p:nvPr/>
          </p:nvSpPr>
          <p:spPr>
            <a:xfrm>
              <a:off x="8647" y="9518"/>
              <a:ext cx="1793" cy="385"/>
            </a:xfrm>
            <a:prstGeom prst="rect">
              <a:avLst/>
            </a:prstGeom>
            <a:ln w="12700">
              <a:miter lim="400000"/>
            </a:ln>
            <a:effectLst/>
          </p:spPr>
          <p:txBody>
            <a:bodyPr wrap="square" lIns="45718" rIns="45718">
              <a:spAutoFit/>
            </a:bodyPr>
            <a:p>
              <a:pPr algn="ctr" fontAlgn="auto"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600" kern="0" baseline="0" dirty="0">
                  <a:solidFill>
                    <a:srgbClr val="C00000"/>
                  </a:solidFill>
                  <a:effectLst/>
                  <a:sym typeface="微软雅黑" panose="020B0503020204020204" pitchFamily="34" charset="-122"/>
                </a:rPr>
                <a:t>www.xybsyw.com</a:t>
              </a:r>
              <a:endParaRPr lang="en-US" altLang="zh-CN" sz="600" kern="0" baseline="0" dirty="0">
                <a:solidFill>
                  <a:srgbClr val="C00000"/>
                </a:solidFill>
                <a:effectLst/>
                <a:sym typeface="微软雅黑" panose="020B0503020204020204" pitchFamily="34" charset="-122"/>
              </a:endParaRPr>
            </a:p>
          </p:txBody>
        </p:sp>
        <p:pic>
          <p:nvPicPr>
            <p:cNvPr id="32" name="图片 31" descr="红色1"/>
            <p:cNvPicPr>
              <a:picLocks noChangeAspect="1"/>
            </p:cNvPicPr>
            <p:nvPr/>
          </p:nvPicPr>
          <p:blipFill>
            <a:blip r:embed="rId2"/>
            <a:stretch>
              <a:fillRect/>
            </a:stretch>
          </p:blipFill>
          <p:spPr>
            <a:xfrm>
              <a:off x="8876" y="9148"/>
              <a:ext cx="1335" cy="430"/>
            </a:xfrm>
            <a:prstGeom prst="rect">
              <a:avLst/>
            </a:prstGeom>
          </p:spPr>
        </p:pic>
      </p:gr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sym typeface="+mn-ea"/>
              </a:rPr>
              <a:t>平台角色</a:t>
            </a:r>
            <a:r>
              <a:rPr lang="en-US" altLang="zh-CN">
                <a:sym typeface="+mn-ea"/>
              </a:rPr>
              <a:t>-</a:t>
            </a:r>
            <a:r>
              <a:rPr lang="zh-CN" altLang="en-US">
                <a:sym typeface="+mn-ea"/>
              </a:rPr>
              <a:t>按账号权限</a:t>
            </a:r>
            <a:endParaRPr lang="zh-CN" altLang="en-US"/>
          </a:p>
        </p:txBody>
      </p:sp>
      <p:sp>
        <p:nvSpPr>
          <p:cNvPr id="7" name="同侧圆角矩形 6"/>
          <p:cNvSpPr/>
          <p:nvPr/>
        </p:nvSpPr>
        <p:spPr>
          <a:xfrm>
            <a:off x="1454150" y="1969770"/>
            <a:ext cx="1276350" cy="495300"/>
          </a:xfrm>
          <a:prstGeom prst="round2SameRect">
            <a:avLst/>
          </a:prstGeom>
          <a:solidFill>
            <a:srgbClr val="C51A24"/>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指导老师</a:t>
            </a: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9" name="同侧圆角矩形 8"/>
          <p:cNvSpPr/>
          <p:nvPr/>
        </p:nvSpPr>
        <p:spPr>
          <a:xfrm>
            <a:off x="1447800" y="926465"/>
            <a:ext cx="1274763" cy="495300"/>
          </a:xfrm>
          <a:prstGeom prst="round2SameRect">
            <a:avLst/>
          </a:prstGeom>
          <a:solidFill>
            <a:srgbClr val="7F7F7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学生</a:t>
            </a:r>
            <a:endPar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8" name="同侧圆角矩形 17"/>
          <p:cNvSpPr/>
          <p:nvPr/>
        </p:nvSpPr>
        <p:spPr>
          <a:xfrm>
            <a:off x="807720" y="2922905"/>
            <a:ext cx="2554605" cy="695960"/>
          </a:xfrm>
          <a:prstGeom prst="round2SameRect">
            <a:avLst/>
          </a:prstGeom>
          <a:solidFill>
            <a:schemeClr val="bg1">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实习负责人</a:t>
            </a: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（管理员、实习负责老师）</a:t>
            </a: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9" name="同侧圆角矩形 18"/>
          <p:cNvSpPr/>
          <p:nvPr/>
        </p:nvSpPr>
        <p:spPr>
          <a:xfrm>
            <a:off x="692785" y="4046220"/>
            <a:ext cx="2784475" cy="495300"/>
          </a:xfrm>
          <a:prstGeom prst="round2SameRect">
            <a:avLst/>
          </a:prstGeom>
          <a:solidFill>
            <a:srgbClr val="7F7F7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教务管理（管理员）</a:t>
            </a: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0" name="右箭头 19"/>
          <p:cNvSpPr/>
          <p:nvPr/>
        </p:nvSpPr>
        <p:spPr>
          <a:xfrm>
            <a:off x="2811463" y="2212658"/>
            <a:ext cx="1512888"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mn-lt"/>
              <a:ea typeface="宋体" panose="02010600030101010101" pitchFamily="2" charset="-122"/>
              <a:cs typeface="Calibri" panose="020F0502020204030204" pitchFamily="34" charset="0"/>
              <a:sym typeface="Calibri" panose="020F0502020204030204" pitchFamily="34" charset="0"/>
            </a:endParaRPr>
          </a:p>
        </p:txBody>
      </p:sp>
      <p:sp>
        <p:nvSpPr>
          <p:cNvPr id="21" name="矩形 20"/>
          <p:cNvSpPr/>
          <p:nvPr/>
        </p:nvSpPr>
        <p:spPr>
          <a:xfrm>
            <a:off x="4418013" y="1707515"/>
            <a:ext cx="4068763" cy="1019175"/>
          </a:xfrm>
          <a:prstGeom prst="rect">
            <a:avLst/>
          </a:prstGeom>
          <a:solidFill>
            <a:srgbClr val="C51A24"/>
          </a:solid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1</a:t>
            </a:r>
            <a:r>
              <a:rPr kumimoji="0" lang="zh-CN" altLang="en-US"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、岗位、报名审核；</a:t>
            </a:r>
            <a:endParaRPr kumimoji="0" lang="zh-CN" altLang="en-US"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2</a:t>
            </a:r>
            <a:r>
              <a:rPr kumimoji="0" lang="zh-CN" altLang="en-US"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、签到考勤查看提醒；</a:t>
            </a:r>
            <a:endParaRPr kumimoji="0" lang="zh-CN" altLang="en-US"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3</a:t>
            </a:r>
            <a:r>
              <a:rPr kumimoji="0" lang="zh-CN" altLang="en-US"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、周日志和实习报告批阅、实习成绩鉴定；</a:t>
            </a:r>
            <a:endParaRPr kumimoji="0" lang="zh-CN" altLang="en-US"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4</a:t>
            </a: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、部分统计信息查看。</a:t>
            </a: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3" name="右箭头 22"/>
          <p:cNvSpPr/>
          <p:nvPr/>
        </p:nvSpPr>
        <p:spPr>
          <a:xfrm>
            <a:off x="3408045" y="3232785"/>
            <a:ext cx="96266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mn-lt"/>
              <a:ea typeface="宋体" panose="02010600030101010101" pitchFamily="2" charset="-122"/>
              <a:cs typeface="Calibri" panose="020F0502020204030204" pitchFamily="34" charset="0"/>
              <a:sym typeface="Calibri" panose="020F0502020204030204" pitchFamily="34" charset="0"/>
            </a:endParaRPr>
          </a:p>
        </p:txBody>
      </p:sp>
      <p:sp>
        <p:nvSpPr>
          <p:cNvPr id="24" name="右箭头 23"/>
          <p:cNvSpPr/>
          <p:nvPr/>
        </p:nvSpPr>
        <p:spPr>
          <a:xfrm>
            <a:off x="3529330" y="4255770"/>
            <a:ext cx="795655"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mn-lt"/>
              <a:ea typeface="宋体" panose="02010600030101010101" pitchFamily="2" charset="-122"/>
              <a:cs typeface="Calibri" panose="020F0502020204030204" pitchFamily="34" charset="0"/>
              <a:sym typeface="Calibri" panose="020F0502020204030204" pitchFamily="34" charset="0"/>
            </a:endParaRPr>
          </a:p>
        </p:txBody>
      </p:sp>
      <p:sp>
        <p:nvSpPr>
          <p:cNvPr id="25" name="右箭头 24"/>
          <p:cNvSpPr/>
          <p:nvPr/>
        </p:nvSpPr>
        <p:spPr>
          <a:xfrm>
            <a:off x="2759075" y="1183005"/>
            <a:ext cx="156591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mn-lt"/>
              <a:ea typeface="宋体" panose="02010600030101010101" pitchFamily="2" charset="-122"/>
              <a:cs typeface="Calibri" panose="020F0502020204030204" pitchFamily="34" charset="0"/>
              <a:sym typeface="Calibri" panose="020F0502020204030204" pitchFamily="34" charset="0"/>
            </a:endParaRPr>
          </a:p>
        </p:txBody>
      </p:sp>
      <p:sp>
        <p:nvSpPr>
          <p:cNvPr id="26" name="矩形 25"/>
          <p:cNvSpPr/>
          <p:nvPr/>
        </p:nvSpPr>
        <p:spPr>
          <a:xfrm>
            <a:off x="4416425" y="2821940"/>
            <a:ext cx="4070350" cy="95440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1" smtClean="0">
                <a:solidFill>
                  <a:schemeClr val="lt1"/>
                </a:solidFill>
                <a:latin typeface="微软雅黑" panose="020B0503020204020204" pitchFamily="34" charset="-122"/>
                <a:ea typeface="微软雅黑" panose="020B0503020204020204" pitchFamily="34" charset="-122"/>
                <a:cs typeface="+mn-cs"/>
                <a:sym typeface="+mn-ea"/>
              </a:rPr>
              <a:t>1</a:t>
            </a:r>
            <a:r>
              <a:rPr kumimoji="0" lang="zh-CN" altLang="en-US" sz="1400" b="1" i="0" u="none" strike="noStrike" kern="1200" cap="none" spc="0" normalizeH="0" baseline="0" noProof="1" smtClean="0">
                <a:solidFill>
                  <a:schemeClr val="lt1"/>
                </a:solidFill>
                <a:latin typeface="微软雅黑" panose="020B0503020204020204" pitchFamily="34" charset="-122"/>
                <a:ea typeface="微软雅黑" panose="020B0503020204020204" pitchFamily="34" charset="-122"/>
                <a:cs typeface="+mn-cs"/>
                <a:sym typeface="+mn-ea"/>
              </a:rPr>
              <a:t>、发布实习计划（选择实习形式、制定实习要求， 编辑实习项目、关联指导老师）</a:t>
            </a:r>
            <a:endParaRPr kumimoji="0" lang="zh-CN" altLang="en-US" sz="1400" b="1" i="0" u="none" strike="noStrike" kern="1200" cap="none" spc="0" normalizeH="0" baseline="0" noProof="1" smtClean="0">
              <a:solidFill>
                <a:schemeClr val="lt1"/>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1" smtClean="0">
                <a:solidFill>
                  <a:schemeClr val="lt1"/>
                </a:solidFill>
                <a:latin typeface="微软雅黑" panose="020B0503020204020204" pitchFamily="34" charset="-122"/>
                <a:ea typeface="微软雅黑" panose="020B0503020204020204" pitchFamily="34" charset="-122"/>
                <a:cs typeface="+mn-cs"/>
                <a:sym typeface="+mn-ea"/>
              </a:rPr>
              <a:t>2</a:t>
            </a:r>
            <a:r>
              <a:rPr kumimoji="0" lang="zh-CN" altLang="en-US" sz="1400" b="1" i="0" u="none" strike="noStrike" kern="1200" cap="none" spc="0" normalizeH="0" baseline="0" noProof="1" smtClean="0">
                <a:solidFill>
                  <a:schemeClr val="lt1"/>
                </a:solidFill>
                <a:latin typeface="微软雅黑" panose="020B0503020204020204" pitchFamily="34" charset="-122"/>
                <a:ea typeface="微软雅黑" panose="020B0503020204020204" pitchFamily="34" charset="-122"/>
                <a:cs typeface="+mn-cs"/>
                <a:sym typeface="+mn-ea"/>
              </a:rPr>
              <a:t>、实践基地管理；</a:t>
            </a:r>
            <a:endParaRPr kumimoji="0" lang="zh-CN" altLang="en-US" sz="1400" b="1" i="0" u="none" strike="noStrike" kern="1200" cap="none" spc="0" normalizeH="0" baseline="0" noProof="1" smtClean="0">
              <a:solidFill>
                <a:schemeClr val="lt1"/>
              </a:solidFill>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3</a:t>
            </a:r>
            <a:r>
              <a:rPr kumimoji="0" lang="zh-CN" altLang="en-US" sz="14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、查看统计报表等。</a:t>
            </a:r>
            <a:endParaRPr kumimoji="0" lang="zh-CN" altLang="en-US" sz="14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7" name="矩形 26"/>
          <p:cNvSpPr/>
          <p:nvPr/>
        </p:nvSpPr>
        <p:spPr>
          <a:xfrm>
            <a:off x="4414520" y="3882390"/>
            <a:ext cx="4072255" cy="803910"/>
          </a:xfrm>
          <a:prstGeom prst="rect">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1</a:t>
            </a:r>
            <a:r>
              <a:rPr kumimoji="0" lang="zh-CN" altLang="en-US"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、导入基础信息；</a:t>
            </a:r>
            <a:endParaRPr kumimoji="0" lang="zh-CN" altLang="en-US"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2</a:t>
            </a:r>
            <a:r>
              <a:rPr kumimoji="0" lang="zh-CN" altLang="en-US" sz="1600" b="1"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sym typeface="+mn-ea"/>
              </a:rPr>
              <a:t>、</a:t>
            </a:r>
            <a:r>
              <a:rPr lang="zh-CN" altLang="en-US">
                <a:ln>
                  <a:noFill/>
                </a:ln>
                <a:effectLst/>
                <a:uLnTx/>
                <a:uFillTx/>
                <a:latin typeface="微软雅黑" panose="020B0503020204020204" pitchFamily="34" charset="-122"/>
                <a:ea typeface="微软雅黑" panose="020B0503020204020204" pitchFamily="34" charset="-122"/>
                <a:sym typeface="Calibri" panose="020F0502020204030204" pitchFamily="34" charset="0"/>
              </a:rPr>
              <a:t>查看统计报表等。</a:t>
            </a:r>
            <a:endParaRPr kumimoji="0" lang="zh-CN" altLang="en-US"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8" name="矩形 27"/>
          <p:cNvSpPr/>
          <p:nvPr/>
        </p:nvSpPr>
        <p:spPr>
          <a:xfrm>
            <a:off x="4416425" y="510540"/>
            <a:ext cx="4070350" cy="1136650"/>
          </a:xfrm>
          <a:prstGeom prst="rect">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1</a:t>
            </a: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、提交实习岗位或报名项目；</a:t>
            </a: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2</a:t>
            </a: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、签到考勤；</a:t>
            </a: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3</a:t>
            </a: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、提交过程材料（周日志等）和实习报告</a:t>
            </a: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4</a:t>
            </a:r>
            <a:r>
              <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、提交成绩鉴定等。</a:t>
            </a:r>
            <a:endParaRPr kumimoji="0" lang="zh-CN" altLang="en-US" sz="16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9" name="上箭头 28"/>
          <p:cNvSpPr/>
          <p:nvPr/>
        </p:nvSpPr>
        <p:spPr>
          <a:xfrm>
            <a:off x="2018030" y="3618865"/>
            <a:ext cx="135255" cy="4273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mn-lt"/>
              <a:ea typeface="宋体" panose="02010600030101010101" pitchFamily="2" charset="-122"/>
              <a:cs typeface="Calibri" panose="020F0502020204030204" pitchFamily="34" charset="0"/>
              <a:sym typeface="Calibri" panose="020F0502020204030204" pitchFamily="34" charset="0"/>
            </a:endParaRPr>
          </a:p>
        </p:txBody>
      </p:sp>
      <p:sp>
        <p:nvSpPr>
          <p:cNvPr id="30" name="上箭头 29"/>
          <p:cNvSpPr/>
          <p:nvPr/>
        </p:nvSpPr>
        <p:spPr>
          <a:xfrm>
            <a:off x="2017395" y="2465070"/>
            <a:ext cx="135255"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mn-lt"/>
              <a:ea typeface="宋体" panose="02010600030101010101" pitchFamily="2" charset="-122"/>
              <a:cs typeface="Calibri" panose="020F0502020204030204" pitchFamily="34" charset="0"/>
              <a:sym typeface="Calibri" panose="020F0502020204030204" pitchFamily="34" charset="0"/>
            </a:endParaRPr>
          </a:p>
        </p:txBody>
      </p:sp>
      <p:sp>
        <p:nvSpPr>
          <p:cNvPr id="31" name="上下箭头 30"/>
          <p:cNvSpPr/>
          <p:nvPr/>
        </p:nvSpPr>
        <p:spPr>
          <a:xfrm>
            <a:off x="2023745" y="1421765"/>
            <a:ext cx="121920" cy="54737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mn-lt"/>
              <a:ea typeface="宋体" panose="02010600030101010101" pitchFamily="2" charset="-122"/>
              <a:cs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Text Box 1" descr="矩形 23552"/>
          <p:cNvSpPr>
            <a:spLocks noChangeArrowheads="1"/>
          </p:cNvSpPr>
          <p:nvPr/>
        </p:nvSpPr>
        <p:spPr bwMode="auto">
          <a:xfrm>
            <a:off x="308610" y="133826"/>
            <a:ext cx="2681288" cy="321945"/>
          </a:xfrm>
          <a:prstGeom prst="rect">
            <a:avLst/>
          </a:prstGeom>
          <a:ln w="12700">
            <a:miter lim="400000"/>
          </a:ln>
          <a:effectLst/>
        </p:spPr>
        <p:txBody>
          <a:bodyPr wrap="square" lIns="45718" rIns="45718" rtlCol="0">
            <a:spAutoFit/>
          </a:bodyPr>
          <a:lstStyle/>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b="1">
                <a:solidFill>
                  <a:schemeClr val="tx1"/>
                </a:solidFill>
                <a:latin typeface="Microsoft YaHei Bold" panose="020B0502040204020203" charset="-122"/>
                <a:ea typeface="Microsoft YaHei Bold" panose="020B0502040204020203" charset="-122"/>
                <a:sym typeface="+mn-ea"/>
              </a:rPr>
              <a:t>流程概述</a:t>
            </a:r>
            <a:endParaRPr lang="zh-CN" sz="1500" b="1">
              <a:solidFill>
                <a:schemeClr val="tx1"/>
              </a:solidFill>
              <a:latin typeface="Microsoft YaHei Bold" panose="020B0502040204020203" charset="-122"/>
              <a:ea typeface="Microsoft YaHei Bold" panose="020B0502040204020203" charset="-122"/>
              <a:sym typeface="+mn-ea"/>
            </a:endParaRPr>
          </a:p>
        </p:txBody>
      </p:sp>
      <p:sp>
        <p:nvSpPr>
          <p:cNvPr id="59" name="燕尾形 58"/>
          <p:cNvSpPr/>
          <p:nvPr/>
        </p:nvSpPr>
        <p:spPr>
          <a:xfrm>
            <a:off x="2591753" y="2308860"/>
            <a:ext cx="1285399" cy="409099"/>
          </a:xfrm>
          <a:prstGeom prst="chevron">
            <a:avLst/>
          </a:prstGeom>
          <a:solidFill>
            <a:schemeClr val="accent5">
              <a:lumMod val="75000"/>
            </a:schemeClr>
          </a:solidFill>
          <a:ln w="38100">
            <a:noFill/>
          </a:ln>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162" name="文本占位符 1"/>
          <p:cNvSpPr/>
          <p:nvPr/>
        </p:nvSpPr>
        <p:spPr>
          <a:xfrm>
            <a:off x="2552224" y="1716405"/>
            <a:ext cx="1361599" cy="299085"/>
          </a:xfrm>
          <a:prstGeom prst="rect">
            <a:avLst/>
          </a:prstGeom>
          <a:ln w="12700">
            <a:miter lim="400000"/>
          </a:ln>
          <a:effectLst/>
        </p:spPr>
        <p:txBody>
          <a:bodyPr wrap="square" lIns="45718" tIns="34290" rIns="45718" bIns="34290" rtlCol="0" anchor="t">
            <a:spAutoFit/>
          </a:bodyPr>
          <a:lstStyle/>
          <a:p>
            <a:pPr lvl="0" algn="ctr"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kern="0" dirty="0">
                <a:solidFill>
                  <a:schemeClr val="tx1"/>
                </a:solidFill>
                <a:sym typeface="+mn-ea"/>
              </a:rPr>
              <a:t>实习基地管理</a:t>
            </a:r>
            <a:endParaRPr lang="zh-CN" sz="1500" kern="0" dirty="0">
              <a:solidFill>
                <a:schemeClr val="tx1"/>
              </a:solidFill>
              <a:sym typeface="+mn-ea"/>
            </a:endParaRPr>
          </a:p>
        </p:txBody>
      </p:sp>
      <p:sp>
        <p:nvSpPr>
          <p:cNvPr id="174" name="矩形 173"/>
          <p:cNvSpPr/>
          <p:nvPr/>
        </p:nvSpPr>
        <p:spPr>
          <a:xfrm>
            <a:off x="2575084" y="2907030"/>
            <a:ext cx="1454468" cy="899160"/>
          </a:xfrm>
          <a:prstGeom prst="rect">
            <a:avLst/>
          </a:prstGeom>
          <a:ln w="12700">
            <a:miter lim="400000"/>
          </a:ln>
          <a:effectLst/>
        </p:spPr>
        <p:txBody>
          <a:bodyPr wrap="square" lIns="45718" tIns="34290" rIns="45718" bIns="34290" rtlCol="0" anchor="t">
            <a:spAutoFit/>
          </a:bodyPr>
          <a:p>
            <a:pPr lvl="0" algn="l" hangingPunct="0">
              <a:lnSpc>
                <a:spcPct val="15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900" kern="0" dirty="0">
                <a:solidFill>
                  <a:schemeClr val="tx1">
                    <a:lumMod val="65000"/>
                    <a:lumOff val="35000"/>
                  </a:schemeClr>
                </a:solidFill>
                <a:sym typeface="+mn-ea"/>
              </a:rPr>
              <a:t>导入实习基地和实习点，规范实习流程（可选），一般由教务管理或实习负责人操作</a:t>
            </a:r>
            <a:endParaRPr lang="zh-CN" sz="900" kern="0" dirty="0">
              <a:solidFill>
                <a:schemeClr val="tx1">
                  <a:lumMod val="65000"/>
                  <a:lumOff val="35000"/>
                </a:schemeClr>
              </a:solidFill>
              <a:sym typeface="+mn-ea"/>
            </a:endParaRPr>
          </a:p>
        </p:txBody>
      </p:sp>
      <p:sp>
        <p:nvSpPr>
          <p:cNvPr id="9" name="燕尾形 8"/>
          <p:cNvSpPr/>
          <p:nvPr/>
        </p:nvSpPr>
        <p:spPr>
          <a:xfrm>
            <a:off x="1303020" y="2308860"/>
            <a:ext cx="1284923" cy="409099"/>
          </a:xfrm>
          <a:prstGeom prst="chevron">
            <a:avLst/>
          </a:prstGeom>
          <a:solidFill>
            <a:srgbClr val="C51A24"/>
          </a:solidFill>
          <a:ln w="38100">
            <a:noFill/>
          </a:ln>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18" name="文本占位符 1"/>
          <p:cNvSpPr/>
          <p:nvPr/>
        </p:nvSpPr>
        <p:spPr>
          <a:xfrm>
            <a:off x="1271111" y="3059430"/>
            <a:ext cx="1361599" cy="299085"/>
          </a:xfrm>
          <a:prstGeom prst="rect">
            <a:avLst/>
          </a:prstGeom>
          <a:ln w="12700">
            <a:miter lim="400000"/>
          </a:ln>
          <a:effectLst/>
        </p:spPr>
        <p:txBody>
          <a:bodyPr wrap="square" lIns="45718" tIns="34290" rIns="45718" bIns="34290" rtlCol="0" anchor="t">
            <a:spAutoFit/>
          </a:bodyPr>
          <a:lstStyle/>
          <a:p>
            <a:pPr lvl="0" algn="ctr"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kern="0" dirty="0">
                <a:solidFill>
                  <a:schemeClr val="tx1"/>
                </a:solidFill>
                <a:sym typeface="+mn-ea"/>
              </a:rPr>
              <a:t>基础信息录入</a:t>
            </a:r>
            <a:endParaRPr lang="zh-CN" sz="1500" kern="0" dirty="0">
              <a:solidFill>
                <a:schemeClr val="tx1"/>
              </a:solidFill>
              <a:sym typeface="+mn-ea"/>
            </a:endParaRPr>
          </a:p>
        </p:txBody>
      </p:sp>
      <p:sp>
        <p:nvSpPr>
          <p:cNvPr id="19" name="矩形 18"/>
          <p:cNvSpPr/>
          <p:nvPr/>
        </p:nvSpPr>
        <p:spPr>
          <a:xfrm>
            <a:off x="1293971" y="1635919"/>
            <a:ext cx="1421606" cy="483870"/>
          </a:xfrm>
          <a:prstGeom prst="rect">
            <a:avLst/>
          </a:prstGeom>
          <a:ln w="12700">
            <a:miter lim="400000"/>
          </a:ln>
          <a:effectLst/>
        </p:spPr>
        <p:txBody>
          <a:bodyPr wrap="square" lIns="45718" tIns="34290" rIns="45718" bIns="34290" rtlCol="0" anchor="t">
            <a:spAutoFit/>
          </a:bodyPr>
          <a:p>
            <a:pPr lvl="0" algn="l" hangingPunct="0">
              <a:lnSpc>
                <a:spcPct val="15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900" kern="0" dirty="0">
                <a:solidFill>
                  <a:schemeClr val="tx1">
                    <a:lumMod val="65000"/>
                    <a:lumOff val="35000"/>
                  </a:schemeClr>
                </a:solidFill>
                <a:sym typeface="+mn-ea"/>
              </a:rPr>
              <a:t>导入基础信息，一般由教务管理操作</a:t>
            </a:r>
            <a:endParaRPr lang="zh-CN" altLang="en-US" sz="900" kern="0" dirty="0">
              <a:solidFill>
                <a:schemeClr val="tx1">
                  <a:lumMod val="65000"/>
                  <a:lumOff val="35000"/>
                </a:schemeClr>
              </a:solidFill>
              <a:sym typeface="+mn-ea"/>
            </a:endParaRPr>
          </a:p>
        </p:txBody>
      </p:sp>
      <p:sp>
        <p:nvSpPr>
          <p:cNvPr id="25" name="燕尾形 24"/>
          <p:cNvSpPr/>
          <p:nvPr/>
        </p:nvSpPr>
        <p:spPr>
          <a:xfrm>
            <a:off x="3877151" y="2308860"/>
            <a:ext cx="1284923" cy="409099"/>
          </a:xfrm>
          <a:prstGeom prst="chevron">
            <a:avLst/>
          </a:prstGeom>
          <a:solidFill>
            <a:srgbClr val="C51A24"/>
          </a:solidFill>
          <a:ln w="38100">
            <a:noFill/>
          </a:ln>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29" name="文本占位符 1"/>
          <p:cNvSpPr/>
          <p:nvPr/>
        </p:nvSpPr>
        <p:spPr>
          <a:xfrm>
            <a:off x="3838575" y="3059430"/>
            <a:ext cx="1361599" cy="299085"/>
          </a:xfrm>
          <a:prstGeom prst="rect">
            <a:avLst/>
          </a:prstGeom>
          <a:ln w="12700">
            <a:miter lim="400000"/>
          </a:ln>
          <a:effectLst/>
        </p:spPr>
        <p:txBody>
          <a:bodyPr wrap="square" lIns="45718" tIns="34290" rIns="45718" bIns="34290" rtlCol="0" anchor="t">
            <a:spAutoFit/>
          </a:bodyPr>
          <a:lstStyle/>
          <a:p>
            <a:pPr lvl="0" algn="ctr"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kern="0" dirty="0">
                <a:solidFill>
                  <a:schemeClr val="tx1"/>
                </a:solidFill>
                <a:sym typeface="+mn-ea"/>
              </a:rPr>
              <a:t>实习计划创建</a:t>
            </a:r>
            <a:endParaRPr lang="zh-CN" sz="1500" kern="0" dirty="0">
              <a:solidFill>
                <a:schemeClr val="tx1"/>
              </a:solidFill>
              <a:sym typeface="+mn-ea"/>
            </a:endParaRPr>
          </a:p>
        </p:txBody>
      </p:sp>
      <p:sp>
        <p:nvSpPr>
          <p:cNvPr id="30" name="矩形 29"/>
          <p:cNvSpPr/>
          <p:nvPr/>
        </p:nvSpPr>
        <p:spPr>
          <a:xfrm>
            <a:off x="3861435" y="1635919"/>
            <a:ext cx="1423511" cy="483870"/>
          </a:xfrm>
          <a:prstGeom prst="rect">
            <a:avLst/>
          </a:prstGeom>
          <a:ln w="12700">
            <a:miter lim="400000"/>
          </a:ln>
          <a:effectLst/>
        </p:spPr>
        <p:txBody>
          <a:bodyPr wrap="square" lIns="45718" tIns="34290" rIns="45718" bIns="34290" rtlCol="0" anchor="t">
            <a:spAutoFit/>
          </a:bodyPr>
          <a:p>
            <a:pPr lvl="0" algn="l" hangingPunct="0">
              <a:lnSpc>
                <a:spcPct val="15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900" kern="0" dirty="0">
                <a:solidFill>
                  <a:schemeClr val="tx1">
                    <a:lumMod val="65000"/>
                    <a:lumOff val="35000"/>
                  </a:schemeClr>
                </a:solidFill>
                <a:sym typeface="+mn-ea"/>
              </a:rPr>
              <a:t>创建实习计划，一般由实习负责人操作</a:t>
            </a:r>
            <a:endParaRPr lang="zh-CN" sz="900" kern="0" dirty="0">
              <a:solidFill>
                <a:schemeClr val="tx1">
                  <a:lumMod val="65000"/>
                  <a:lumOff val="35000"/>
                </a:schemeClr>
              </a:solidFill>
              <a:sym typeface="+mn-ea"/>
            </a:endParaRPr>
          </a:p>
        </p:txBody>
      </p:sp>
      <p:sp>
        <p:nvSpPr>
          <p:cNvPr id="46" name="燕尾形 45"/>
          <p:cNvSpPr/>
          <p:nvPr/>
        </p:nvSpPr>
        <p:spPr>
          <a:xfrm>
            <a:off x="5163979" y="2310765"/>
            <a:ext cx="1284923" cy="409099"/>
          </a:xfrm>
          <a:prstGeom prst="chevron">
            <a:avLst/>
          </a:prstGeom>
          <a:solidFill>
            <a:schemeClr val="accent5">
              <a:lumMod val="75000"/>
            </a:schemeClr>
          </a:solidFill>
          <a:ln w="38100">
            <a:noFill/>
          </a:ln>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53" name="文本占位符 1"/>
          <p:cNvSpPr/>
          <p:nvPr/>
        </p:nvSpPr>
        <p:spPr>
          <a:xfrm>
            <a:off x="5133023" y="1703546"/>
            <a:ext cx="1361599" cy="299085"/>
          </a:xfrm>
          <a:prstGeom prst="rect">
            <a:avLst/>
          </a:prstGeom>
          <a:ln w="12700">
            <a:miter lim="400000"/>
          </a:ln>
          <a:effectLst/>
        </p:spPr>
        <p:txBody>
          <a:bodyPr wrap="square" lIns="45718" tIns="34290" rIns="45718" bIns="34290" rtlCol="0" anchor="t">
            <a:spAutoFit/>
          </a:bodyPr>
          <a:lstStyle/>
          <a:p>
            <a:pPr lvl="0" algn="ctr"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kern="0" dirty="0">
                <a:solidFill>
                  <a:schemeClr val="tx1"/>
                </a:solidFill>
                <a:sym typeface="+mn-ea"/>
              </a:rPr>
              <a:t>实习过程管理</a:t>
            </a:r>
            <a:endParaRPr lang="zh-CN" sz="1500" kern="0" dirty="0">
              <a:solidFill>
                <a:schemeClr val="tx1"/>
              </a:solidFill>
              <a:sym typeface="+mn-ea"/>
            </a:endParaRPr>
          </a:p>
        </p:txBody>
      </p:sp>
      <p:sp>
        <p:nvSpPr>
          <p:cNvPr id="54" name="矩形 53"/>
          <p:cNvSpPr/>
          <p:nvPr/>
        </p:nvSpPr>
        <p:spPr>
          <a:xfrm>
            <a:off x="5174933" y="2907030"/>
            <a:ext cx="1390174" cy="691515"/>
          </a:xfrm>
          <a:prstGeom prst="rect">
            <a:avLst/>
          </a:prstGeom>
          <a:ln w="12700">
            <a:miter lim="400000"/>
          </a:ln>
          <a:effectLst/>
        </p:spPr>
        <p:txBody>
          <a:bodyPr wrap="square" lIns="45718" tIns="34290" rIns="45718" bIns="34290" rtlCol="0" anchor="t">
            <a:spAutoFit/>
          </a:bodyPr>
          <a:p>
            <a:pPr lvl="0" algn="l" hangingPunct="0">
              <a:lnSpc>
                <a:spcPct val="15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900" kern="0" dirty="0">
                <a:solidFill>
                  <a:schemeClr val="tx1">
                    <a:lumMod val="65000"/>
                    <a:lumOff val="35000"/>
                  </a:schemeClr>
                </a:solidFill>
                <a:sym typeface="+mn-ea"/>
              </a:rPr>
              <a:t>岗位审核、签到查看、过程材料批阅等，一般由指导老师操作</a:t>
            </a:r>
            <a:endParaRPr lang="zh-CN" sz="900" kern="0" dirty="0">
              <a:solidFill>
                <a:schemeClr val="tx1">
                  <a:lumMod val="65000"/>
                  <a:lumOff val="35000"/>
                </a:schemeClr>
              </a:solidFill>
              <a:sym typeface="+mn-ea"/>
            </a:endParaRPr>
          </a:p>
        </p:txBody>
      </p:sp>
      <p:sp>
        <p:nvSpPr>
          <p:cNvPr id="90" name="TextBox 23"/>
          <p:cNvSpPr txBox="1"/>
          <p:nvPr/>
        </p:nvSpPr>
        <p:spPr>
          <a:xfrm>
            <a:off x="1789898" y="2355297"/>
            <a:ext cx="319859" cy="322580"/>
          </a:xfrm>
          <a:prstGeom prst="rect">
            <a:avLst/>
          </a:prstGeom>
          <a:noFill/>
        </p:spPr>
        <p:txBody>
          <a:bodyPr wrap="square" lIns="0" tIns="0" rIns="0" bIns="0" rtlCol="0">
            <a:spAutoFit/>
          </a:bodyPr>
          <a:p>
            <a:pPr algn="ctr"/>
            <a:r>
              <a:rPr lang="en-US" altLang="zh-CN" sz="2100" spc="-113" dirty="0">
                <a:solidFill>
                  <a:schemeClr val="bg1"/>
                </a:solidFill>
                <a:latin typeface="微软雅黑" panose="020B0503020204020204" pitchFamily="34" charset="-122"/>
                <a:ea typeface="微软雅黑" panose="020B0503020204020204" pitchFamily="34" charset="-122"/>
              </a:rPr>
              <a:t>01</a:t>
            </a:r>
            <a:endParaRPr lang="zh-CN" altLang="en-US" sz="2100" spc="-113" dirty="0">
              <a:solidFill>
                <a:schemeClr val="bg1"/>
              </a:solidFill>
              <a:latin typeface="微软雅黑" panose="020B0503020204020204" pitchFamily="34" charset="-122"/>
              <a:ea typeface="微软雅黑" panose="020B0503020204020204" pitchFamily="34" charset="-122"/>
            </a:endParaRPr>
          </a:p>
        </p:txBody>
      </p:sp>
      <p:sp>
        <p:nvSpPr>
          <p:cNvPr id="97" name="TextBox 23"/>
          <p:cNvSpPr txBox="1"/>
          <p:nvPr/>
        </p:nvSpPr>
        <p:spPr>
          <a:xfrm>
            <a:off x="3074820" y="2351963"/>
            <a:ext cx="319859" cy="322580"/>
          </a:xfrm>
          <a:prstGeom prst="rect">
            <a:avLst/>
          </a:prstGeom>
          <a:noFill/>
        </p:spPr>
        <p:txBody>
          <a:bodyPr wrap="square" lIns="0" tIns="0" rIns="0" bIns="0" rtlCol="0">
            <a:spAutoFit/>
          </a:bodyPr>
          <a:p>
            <a:pPr algn="ctr"/>
            <a:r>
              <a:rPr lang="en-US" altLang="zh-CN" sz="2100" spc="-113" dirty="0">
                <a:solidFill>
                  <a:schemeClr val="bg1"/>
                </a:solidFill>
                <a:latin typeface="微软雅黑" panose="020B0503020204020204" pitchFamily="34" charset="-122"/>
                <a:ea typeface="微软雅黑" panose="020B0503020204020204" pitchFamily="34" charset="-122"/>
              </a:rPr>
              <a:t>02</a:t>
            </a:r>
            <a:endParaRPr lang="zh-CN" altLang="en-US" sz="2100" spc="-113" dirty="0">
              <a:solidFill>
                <a:schemeClr val="bg1"/>
              </a:solidFill>
              <a:latin typeface="微软雅黑" panose="020B0503020204020204" pitchFamily="34" charset="-122"/>
              <a:ea typeface="微软雅黑" panose="020B0503020204020204" pitchFamily="34" charset="-122"/>
            </a:endParaRPr>
          </a:p>
        </p:txBody>
      </p:sp>
      <p:sp>
        <p:nvSpPr>
          <p:cNvPr id="102" name="TextBox 23"/>
          <p:cNvSpPr txBox="1"/>
          <p:nvPr/>
        </p:nvSpPr>
        <p:spPr>
          <a:xfrm>
            <a:off x="4359743" y="2351487"/>
            <a:ext cx="319859" cy="322580"/>
          </a:xfrm>
          <a:prstGeom prst="rect">
            <a:avLst/>
          </a:prstGeom>
          <a:noFill/>
        </p:spPr>
        <p:txBody>
          <a:bodyPr wrap="square" lIns="0" tIns="0" rIns="0" bIns="0" rtlCol="0">
            <a:spAutoFit/>
          </a:bodyPr>
          <a:p>
            <a:pPr algn="ctr"/>
            <a:r>
              <a:rPr lang="en-US" altLang="zh-CN" sz="2100" spc="-113" dirty="0">
                <a:solidFill>
                  <a:schemeClr val="bg1"/>
                </a:solidFill>
                <a:latin typeface="微软雅黑" panose="020B0503020204020204" pitchFamily="34" charset="-122"/>
                <a:ea typeface="微软雅黑" panose="020B0503020204020204" pitchFamily="34" charset="-122"/>
              </a:rPr>
              <a:t>03</a:t>
            </a:r>
            <a:endParaRPr lang="zh-CN" altLang="en-US" sz="2100" spc="-113" dirty="0">
              <a:solidFill>
                <a:schemeClr val="bg1"/>
              </a:solidFill>
              <a:latin typeface="微软雅黑" panose="020B0503020204020204" pitchFamily="34" charset="-122"/>
              <a:ea typeface="微软雅黑" panose="020B0503020204020204" pitchFamily="34" charset="-122"/>
            </a:endParaRPr>
          </a:p>
        </p:txBody>
      </p:sp>
      <p:sp>
        <p:nvSpPr>
          <p:cNvPr id="109" name="TextBox 23"/>
          <p:cNvSpPr txBox="1"/>
          <p:nvPr/>
        </p:nvSpPr>
        <p:spPr>
          <a:xfrm>
            <a:off x="5644665" y="2351963"/>
            <a:ext cx="319859" cy="322580"/>
          </a:xfrm>
          <a:prstGeom prst="rect">
            <a:avLst/>
          </a:prstGeom>
          <a:noFill/>
        </p:spPr>
        <p:txBody>
          <a:bodyPr wrap="square" lIns="0" tIns="0" rIns="0" bIns="0" rtlCol="0">
            <a:spAutoFit/>
          </a:bodyPr>
          <a:p>
            <a:pPr algn="ctr"/>
            <a:r>
              <a:rPr lang="en-US" altLang="zh-CN" sz="2100" spc="-113" dirty="0">
                <a:solidFill>
                  <a:schemeClr val="bg1"/>
                </a:solidFill>
                <a:latin typeface="微软雅黑" panose="020B0503020204020204" pitchFamily="34" charset="-122"/>
                <a:ea typeface="微软雅黑" panose="020B0503020204020204" pitchFamily="34" charset="-122"/>
              </a:rPr>
              <a:t>04</a:t>
            </a:r>
            <a:endParaRPr lang="zh-CN" altLang="en-US" sz="2100" spc="-113" dirty="0">
              <a:solidFill>
                <a:schemeClr val="bg1"/>
              </a:solidFill>
              <a:latin typeface="微软雅黑" panose="020B0503020204020204" pitchFamily="34" charset="-122"/>
              <a:ea typeface="微软雅黑" panose="020B0503020204020204" pitchFamily="34" charset="-122"/>
            </a:endParaRPr>
          </a:p>
        </p:txBody>
      </p:sp>
      <p:sp>
        <p:nvSpPr>
          <p:cNvPr id="110" name="燕尾形 109"/>
          <p:cNvSpPr/>
          <p:nvPr/>
        </p:nvSpPr>
        <p:spPr>
          <a:xfrm>
            <a:off x="6452711" y="2308860"/>
            <a:ext cx="1284923" cy="409099"/>
          </a:xfrm>
          <a:prstGeom prst="chevron">
            <a:avLst/>
          </a:prstGeom>
          <a:solidFill>
            <a:srgbClr val="C51A24"/>
          </a:solidFill>
          <a:ln w="38100">
            <a:noFill/>
          </a:ln>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111" name="文本占位符 1"/>
          <p:cNvSpPr/>
          <p:nvPr/>
        </p:nvSpPr>
        <p:spPr>
          <a:xfrm>
            <a:off x="6414135" y="3059430"/>
            <a:ext cx="1361599" cy="299085"/>
          </a:xfrm>
          <a:prstGeom prst="rect">
            <a:avLst/>
          </a:prstGeom>
          <a:ln w="12700">
            <a:miter lim="400000"/>
          </a:ln>
          <a:effectLst/>
        </p:spPr>
        <p:txBody>
          <a:bodyPr wrap="square" lIns="45718" tIns="34290" rIns="45718" bIns="34290" rtlCol="0" anchor="t">
            <a:spAutoFit/>
          </a:bodyPr>
          <a:lstStyle/>
          <a:p>
            <a:pPr lvl="0" algn="ctr"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500" kern="0" dirty="0">
                <a:solidFill>
                  <a:schemeClr val="tx1"/>
                </a:solidFill>
                <a:sym typeface="+mn-ea"/>
              </a:rPr>
              <a:t>数据统计查看</a:t>
            </a:r>
            <a:endParaRPr lang="zh-CN" sz="1500" kern="0" dirty="0">
              <a:solidFill>
                <a:schemeClr val="tx1"/>
              </a:solidFill>
              <a:sym typeface="+mn-ea"/>
            </a:endParaRPr>
          </a:p>
        </p:txBody>
      </p:sp>
      <p:sp>
        <p:nvSpPr>
          <p:cNvPr id="112" name="矩形 111"/>
          <p:cNvSpPr/>
          <p:nvPr/>
        </p:nvSpPr>
        <p:spPr>
          <a:xfrm>
            <a:off x="6436995" y="1635919"/>
            <a:ext cx="1447800" cy="691515"/>
          </a:xfrm>
          <a:prstGeom prst="rect">
            <a:avLst/>
          </a:prstGeom>
          <a:ln w="12700">
            <a:miter lim="400000"/>
          </a:ln>
          <a:effectLst/>
        </p:spPr>
        <p:txBody>
          <a:bodyPr wrap="square" lIns="45718" tIns="34290" rIns="45718" bIns="34290" rtlCol="0" anchor="t">
            <a:spAutoFit/>
          </a:bodyPr>
          <a:p>
            <a:pPr lvl="0" algn="l" hangingPunct="0">
              <a:lnSpc>
                <a:spcPct val="15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900" kern="0" dirty="0">
                <a:solidFill>
                  <a:schemeClr val="tx1">
                    <a:lumMod val="65000"/>
                    <a:lumOff val="35000"/>
                  </a:schemeClr>
                </a:solidFill>
                <a:sym typeface="+mn-ea"/>
              </a:rPr>
              <a:t>系统提供丰富数据报表，不同教师权限可以查看和导出相关数据报表</a:t>
            </a:r>
            <a:endParaRPr lang="zh-CN" sz="900" kern="0" dirty="0">
              <a:solidFill>
                <a:schemeClr val="tx1">
                  <a:lumMod val="65000"/>
                  <a:lumOff val="35000"/>
                </a:schemeClr>
              </a:solidFill>
              <a:sym typeface="+mn-ea"/>
            </a:endParaRPr>
          </a:p>
        </p:txBody>
      </p:sp>
      <p:sp>
        <p:nvSpPr>
          <p:cNvPr id="114" name="TextBox 23"/>
          <p:cNvSpPr txBox="1"/>
          <p:nvPr/>
        </p:nvSpPr>
        <p:spPr>
          <a:xfrm>
            <a:off x="6935303" y="2351487"/>
            <a:ext cx="319859" cy="322580"/>
          </a:xfrm>
          <a:prstGeom prst="rect">
            <a:avLst/>
          </a:prstGeom>
          <a:noFill/>
        </p:spPr>
        <p:txBody>
          <a:bodyPr wrap="square" lIns="0" tIns="0" rIns="0" bIns="0" rtlCol="0">
            <a:spAutoFit/>
          </a:bodyPr>
          <a:p>
            <a:pPr algn="ctr"/>
            <a:r>
              <a:rPr lang="en-US" altLang="zh-CN" sz="2100" spc="-113" dirty="0">
                <a:solidFill>
                  <a:schemeClr val="bg1"/>
                </a:solidFill>
                <a:latin typeface="微软雅黑" panose="020B0503020204020204" pitchFamily="34" charset="-122"/>
                <a:ea typeface="微软雅黑" panose="020B0503020204020204" pitchFamily="34" charset="-122"/>
              </a:rPr>
              <a:t>05</a:t>
            </a:r>
            <a:endParaRPr lang="zh-CN" altLang="en-US" sz="2100" spc="-113" dirty="0">
              <a:solidFill>
                <a:schemeClr val="bg1"/>
              </a:solidFill>
              <a:latin typeface="微软雅黑" panose="020B0503020204020204" pitchFamily="34" charset="-122"/>
              <a:ea typeface="微软雅黑" panose="020B0503020204020204" pitchFamily="34" charset="-122"/>
            </a:endParaRPr>
          </a:p>
        </p:txBody>
      </p:sp>
      <p:cxnSp>
        <p:nvCxnSpPr>
          <p:cNvPr id="115" name="直接连接符 114"/>
          <p:cNvCxnSpPr>
            <a:endCxn id="18" idx="0"/>
          </p:cNvCxnSpPr>
          <p:nvPr/>
        </p:nvCxnSpPr>
        <p:spPr>
          <a:xfrm>
            <a:off x="1945005" y="2734151"/>
            <a:ext cx="7144" cy="325279"/>
          </a:xfrm>
          <a:prstGeom prst="line">
            <a:avLst/>
          </a:prstGeom>
          <a:ln>
            <a:solidFill>
              <a:srgbClr val="D92C2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529614" y="2734151"/>
            <a:ext cx="7144" cy="325279"/>
          </a:xfrm>
          <a:prstGeom prst="line">
            <a:avLst/>
          </a:prstGeom>
          <a:ln>
            <a:solidFill>
              <a:srgbClr val="D92C2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086600" y="2734151"/>
            <a:ext cx="7144" cy="325279"/>
          </a:xfrm>
          <a:prstGeom prst="line">
            <a:avLst/>
          </a:prstGeom>
          <a:ln>
            <a:solidFill>
              <a:srgbClr val="D92C2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229451" y="1971675"/>
            <a:ext cx="7144" cy="325279"/>
          </a:xfrm>
          <a:prstGeom prst="line">
            <a:avLst/>
          </a:prstGeom>
          <a:ln>
            <a:solidFill>
              <a:srgbClr val="6095C9"/>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5810250" y="1972628"/>
            <a:ext cx="7144" cy="325279"/>
          </a:xfrm>
          <a:prstGeom prst="line">
            <a:avLst/>
          </a:prstGeom>
          <a:ln>
            <a:solidFill>
              <a:srgbClr val="6095C9"/>
            </a:solidFill>
          </a:ln>
        </p:spPr>
        <p:style>
          <a:lnRef idx="1">
            <a:schemeClr val="accent1"/>
          </a:lnRef>
          <a:fillRef idx="0">
            <a:schemeClr val="accent1"/>
          </a:fillRef>
          <a:effectRef idx="0">
            <a:schemeClr val="accent1"/>
          </a:effectRef>
          <a:fontRef idx="minor">
            <a:schemeClr val="tx1"/>
          </a:fontRef>
        </p:style>
      </p:cxnSp>
      <p:sp>
        <p:nvSpPr>
          <p:cNvPr id="125" name="TextBox 39"/>
          <p:cNvSpPr/>
          <p:nvPr/>
        </p:nvSpPr>
        <p:spPr>
          <a:xfrm>
            <a:off x="2776061" y="706914"/>
            <a:ext cx="3484880" cy="345440"/>
          </a:xfrm>
          <a:prstGeom prst="rect">
            <a:avLst/>
          </a:prstGeom>
          <a:ln w="12700">
            <a:miter lim="400000"/>
          </a:ln>
          <a:effectLst/>
        </p:spPr>
        <p:txBody>
          <a:bodyPr wrap="square" lIns="45718" tIns="34290" rIns="45718" bIns="34290" rtlCol="0" anchor="t">
            <a:spAutoFit/>
          </a:bodyPr>
          <a:lstStyle/>
          <a:p>
            <a:pPr lvl="0" algn="ctr"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800" kern="0" dirty="0">
                <a:solidFill>
                  <a:srgbClr val="C00000"/>
                </a:solidFill>
                <a:sym typeface="+mn-ea"/>
              </a:rPr>
              <a:t>流程概述</a:t>
            </a:r>
            <a:endParaRPr lang="zh-CN" sz="1800" kern="0" dirty="0">
              <a:solidFill>
                <a:srgbClr val="C00000"/>
              </a:solidFill>
              <a:sym typeface="+mn-ea"/>
            </a:endParaRPr>
          </a:p>
        </p:txBody>
      </p:sp>
      <p:sp>
        <p:nvSpPr>
          <p:cNvPr id="7" name="Shape 22"/>
          <p:cNvSpPr>
            <a:spLocks noChangeArrowheads="1"/>
          </p:cNvSpPr>
          <p:nvPr/>
        </p:nvSpPr>
        <p:spPr bwMode="auto">
          <a:xfrm>
            <a:off x="-952" y="134303"/>
            <a:ext cx="189000" cy="270000"/>
          </a:xfrm>
          <a:prstGeom prst="rect">
            <a:avLst/>
          </a:prstGeom>
          <a:solidFill>
            <a:srgbClr val="C51A24"/>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hape 22"/>
          <p:cNvSpPr>
            <a:spLocks noChangeArrowheads="1"/>
          </p:cNvSpPr>
          <p:nvPr/>
        </p:nvSpPr>
        <p:spPr bwMode="auto">
          <a:xfrm>
            <a:off x="-952" y="1447324"/>
            <a:ext cx="9144953" cy="1966913"/>
          </a:xfrm>
          <a:prstGeom prst="rect">
            <a:avLst/>
          </a:prstGeom>
          <a:solidFill>
            <a:srgbClr val="C51A24"/>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2" name="Shape 22"/>
          <p:cNvSpPr>
            <a:spLocks noChangeArrowheads="1"/>
          </p:cNvSpPr>
          <p:nvPr/>
        </p:nvSpPr>
        <p:spPr bwMode="auto">
          <a:xfrm>
            <a:off x="897255" y="1504474"/>
            <a:ext cx="1534478" cy="2319338"/>
          </a:xfrm>
          <a:prstGeom prst="rect">
            <a:avLst/>
          </a:prstGeom>
          <a:solidFill>
            <a:schemeClr val="bg1"/>
          </a:solidFill>
          <a:ln w="12700">
            <a:noFill/>
            <a:miter lim="400000"/>
          </a:ln>
          <a:effectLst>
            <a:outerShdw blurRad="76200" dir="13500000" sy="23000" kx="1200000" algn="br" rotWithShape="0">
              <a:srgbClr val="B90003">
                <a:alpha val="20000"/>
              </a:srgbClr>
            </a:outerShdw>
          </a:effectLst>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5" name="文本框 4"/>
          <p:cNvSpPr txBox="1"/>
          <p:nvPr/>
        </p:nvSpPr>
        <p:spPr>
          <a:xfrm>
            <a:off x="1011555" y="1814195"/>
            <a:ext cx="1351915" cy="2306955"/>
          </a:xfrm>
          <a:prstGeom prst="rect">
            <a:avLst/>
          </a:prstGeom>
          <a:noFill/>
        </p:spPr>
        <p:txBody>
          <a:bodyPr wrap="square" rtlCol="0" anchor="t">
            <a:spAutoFit/>
          </a:bodyPr>
          <a:p>
            <a:r>
              <a:rPr lang="en-US" altLang="zh-CN" sz="7200" dirty="0" smtClean="0">
                <a:solidFill>
                  <a:srgbClr val="C00000"/>
                </a:solidFill>
                <a:effectLst/>
                <a:latin typeface="DIN Alternate" panose="020B0500000000000000" charset="0"/>
                <a:ea typeface="微软雅黑" panose="020B0503020204020204" pitchFamily="34" charset="-122"/>
                <a:cs typeface="DIN Alternate" panose="020B0500000000000000" charset="0"/>
                <a:sym typeface="+mn-ea"/>
              </a:rPr>
              <a:t> </a:t>
            </a:r>
            <a:r>
              <a:rPr lang="en-US" altLang="zh-CN" sz="7200" b="1" dirty="0" smtClean="0">
                <a:solidFill>
                  <a:srgbClr val="C00000"/>
                </a:solidFill>
                <a:effectLst/>
                <a:latin typeface="DIN Alternate" panose="020B0500000000000000" charset="0"/>
                <a:ea typeface="Microsoft YaHei Bold" panose="020B0502040204020203" charset="-122"/>
                <a:cs typeface="DIN Alternate" panose="020B0500000000000000" charset="0"/>
                <a:sym typeface="+mn-ea"/>
              </a:rPr>
              <a:t>02</a:t>
            </a:r>
            <a:endParaRPr lang="en-US" altLang="zh-CN" sz="7200" b="1" dirty="0" smtClean="0">
              <a:solidFill>
                <a:srgbClr val="C00000"/>
              </a:solidFill>
              <a:effectLst/>
              <a:latin typeface="DIN Alternate" panose="020B0500000000000000" charset="0"/>
              <a:ea typeface="Microsoft YaHei Bold" panose="020B0502040204020203" charset="-122"/>
              <a:cs typeface="DIN Alternate" panose="020B0500000000000000" charset="0"/>
              <a:sym typeface="+mn-ea"/>
            </a:endParaRPr>
          </a:p>
        </p:txBody>
      </p:sp>
      <p:sp>
        <p:nvSpPr>
          <p:cNvPr id="11" name="矩形 10"/>
          <p:cNvSpPr/>
          <p:nvPr/>
        </p:nvSpPr>
        <p:spPr>
          <a:xfrm>
            <a:off x="2781776" y="2007394"/>
            <a:ext cx="4361498" cy="553085"/>
          </a:xfrm>
          <a:prstGeom prst="rect">
            <a:avLst/>
          </a:prstGeom>
          <a:ln w="12700">
            <a:miter lim="400000"/>
          </a:ln>
          <a:effectLst>
            <a:outerShdw blurRad="63500" rotWithShape="0">
              <a:srgbClr val="808080">
                <a:alpha val="31423"/>
              </a:srgbClr>
            </a:outerShdw>
          </a:effectLst>
        </p:spPr>
        <p:txBody>
          <a:bodyPr wrap="square" lIns="45718" rIns="45718" rtlCol="0">
            <a:spAutoFit/>
          </a:bodyPr>
          <a:p>
            <a:pPr lvl="0" algn="l" hangingPunct="0">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3000">
                <a:latin typeface="微软雅黑" panose="020B0503020204020204" pitchFamily="34" charset="-122"/>
                <a:ea typeface="微软雅黑" panose="020B0503020204020204" pitchFamily="34" charset="-122"/>
              </a:rPr>
              <a:t>登录指南</a:t>
            </a:r>
            <a:endParaRPr lang="zh-CN" sz="3000">
              <a:latin typeface="微软雅黑" panose="020B0503020204020204" pitchFamily="34" charset="-122"/>
              <a:ea typeface="微软雅黑" panose="020B0503020204020204" pitchFamily="34" charset="-122"/>
            </a:endParaRPr>
          </a:p>
        </p:txBody>
      </p:sp>
      <p:sp>
        <p:nvSpPr>
          <p:cNvPr id="20" name="矩形 19"/>
          <p:cNvSpPr/>
          <p:nvPr/>
        </p:nvSpPr>
        <p:spPr>
          <a:xfrm>
            <a:off x="2781776" y="2596039"/>
            <a:ext cx="4486751" cy="229870"/>
          </a:xfrm>
          <a:prstGeom prst="rect">
            <a:avLst/>
          </a:prstGeom>
          <a:ln w="12700">
            <a:miter lim="400000"/>
          </a:ln>
          <a:effectLst>
            <a:outerShdw blurRad="63500" rotWithShape="0">
              <a:srgbClr val="808080">
                <a:alpha val="31423"/>
              </a:srgbClr>
            </a:outerShdw>
          </a:effectLst>
        </p:spPr>
        <p:txBody>
          <a:bodyPr wrap="square" lIns="45718" tIns="34290" rIns="45718" bIns="34290" anchor="t">
            <a:spAutoFit/>
          </a:bodyPr>
          <a:p>
            <a:pPr lvl="0" algn="l"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050" kern="0" dirty="0">
                <a:sym typeface="+mn-ea"/>
              </a:rPr>
              <a:t>教师账号如何登录</a:t>
            </a:r>
            <a:endParaRPr lang="zh-CN" sz="1050" kern="0" dirty="0">
              <a:sym typeface="+mn-ea"/>
            </a:endParaRPr>
          </a:p>
        </p:txBody>
      </p:sp>
      <p:sp>
        <p:nvSpPr>
          <p:cNvPr id="6" name="矩形 5"/>
          <p:cNvSpPr/>
          <p:nvPr/>
        </p:nvSpPr>
        <p:spPr>
          <a:xfrm>
            <a:off x="1010920" y="2826385"/>
            <a:ext cx="1122045" cy="460375"/>
          </a:xfrm>
          <a:prstGeom prst="rect">
            <a:avLst/>
          </a:prstGeom>
        </p:spPr>
        <p:txBody>
          <a:bodyPr wrap="square">
            <a:spAutoFit/>
            <a:scene3d>
              <a:camera prst="orthographicFront"/>
              <a:lightRig rig="threePt" dir="t"/>
            </a:scene3d>
            <a:sp3d contourW="12700"/>
          </a:bodyPr>
          <a:p>
            <a:pPr algn="r"/>
            <a:r>
              <a:rPr lang="en-US" altLang="zh-CN" sz="2400" dirty="0">
                <a:solidFill>
                  <a:srgbClr val="C00000"/>
                </a:solidFill>
                <a:latin typeface="DIN Alternate" panose="020B0500000000000000" charset="0"/>
                <a:ea typeface="方正黑体简体" panose="02010601030101010101" pitchFamily="2" charset="-122"/>
                <a:cs typeface="DIN Alternate" panose="020B0500000000000000" charset="0"/>
                <a:sym typeface="Noto Serif CJK SC" panose="02020400000000000000" pitchFamily="18" charset="-122"/>
              </a:rPr>
              <a:t>PART</a:t>
            </a:r>
            <a:endParaRPr lang="en-US" altLang="zh-CN" sz="2400" dirty="0">
              <a:solidFill>
                <a:srgbClr val="C00000"/>
              </a:solidFill>
              <a:latin typeface="DIN Alternate" panose="020B0500000000000000" charset="0"/>
              <a:ea typeface="方正黑体简体" panose="02010601030101010101" pitchFamily="2" charset="-122"/>
              <a:cs typeface="DIN Alternate" panose="020B0500000000000000" charset="0"/>
              <a:sym typeface="Noto Serif CJK SC" panose="02020400000000000000" pitchFamily="18" charset="-122"/>
            </a:endParaRPr>
          </a:p>
        </p:txBody>
      </p:sp>
      <p:grpSp>
        <p:nvGrpSpPr>
          <p:cNvPr id="7" name="组合 6"/>
          <p:cNvGrpSpPr/>
          <p:nvPr/>
        </p:nvGrpSpPr>
        <p:grpSpPr>
          <a:xfrm>
            <a:off x="8131969" y="131921"/>
            <a:ext cx="782479" cy="275273"/>
            <a:chOff x="17075" y="277"/>
            <a:chExt cx="1643" cy="578"/>
          </a:xfrm>
        </p:grpSpPr>
        <p:grpSp>
          <p:nvGrpSpPr>
            <p:cNvPr id="12" name="组合 11"/>
            <p:cNvGrpSpPr/>
            <p:nvPr/>
          </p:nvGrpSpPr>
          <p:grpSpPr>
            <a:xfrm>
              <a:off x="17075" y="491"/>
              <a:ext cx="1643" cy="364"/>
              <a:chOff x="17075" y="619"/>
              <a:chExt cx="1643" cy="364"/>
            </a:xfrm>
          </p:grpSpPr>
          <p:sp>
            <p:nvSpPr>
              <p:cNvPr id="13" name="Shape 22"/>
              <p:cNvSpPr>
                <a:spLocks noChangeArrowheads="1"/>
              </p:cNvSpPr>
              <p:nvPr/>
            </p:nvSpPr>
            <p:spPr bwMode="auto">
              <a:xfrm>
                <a:off x="17075" y="619"/>
                <a:ext cx="1643" cy="290"/>
              </a:xfrm>
              <a:prstGeom prst="rect">
                <a:avLst/>
              </a:prstGeom>
              <a:solidFill>
                <a:schemeClr val="bg1">
                  <a:lumMod val="95000"/>
                </a:schemeClr>
              </a:solidFill>
              <a:ln w="12700">
                <a:noFill/>
                <a:miter lim="400000"/>
              </a:ln>
            </p:spPr>
            <p:txBody>
              <a:bodyPr lIns="45718" rIns="45718" anchor="ctr"/>
              <a:p>
                <a:pPr hangingPunct="0"/>
                <a:endParaRPr lang="en-US" altLang="zh-CN" sz="1800" b="0" baseline="0">
                  <a:solidFill>
                    <a:srgbClr val="DF2024"/>
                  </a:solidFill>
                  <a:latin typeface="Calibri" panose="020F0502020204030204" pitchFamily="34" charset="0"/>
                  <a:ea typeface="Calibri" panose="020F0502020204030204" pitchFamily="34" charset="0"/>
                </a:endParaRPr>
              </a:p>
            </p:txBody>
          </p:sp>
          <p:sp>
            <p:nvSpPr>
              <p:cNvPr id="16" name="Shape 26"/>
              <p:cNvSpPr/>
              <p:nvPr/>
            </p:nvSpPr>
            <p:spPr>
              <a:xfrm>
                <a:off x="17272" y="646"/>
                <a:ext cx="1250" cy="337"/>
              </a:xfrm>
              <a:prstGeom prst="rect">
                <a:avLst/>
              </a:prstGeom>
              <a:ln w="12700">
                <a:miter lim="400000"/>
              </a:ln>
              <a:effectLst/>
            </p:spPr>
            <p:txBody>
              <a:bodyPr wrap="square" lIns="45718" rIns="45718">
                <a:spAutoFit/>
              </a:bodyPr>
              <a:p>
                <a:pPr algn="ctr" fontAlgn="auto" hangingPunct="0">
                  <a:lnSpc>
                    <a:spcPct val="100000"/>
                  </a:lnSpc>
                  <a:spcBef>
                    <a:spcPts val="0"/>
                  </a:spcBef>
                  <a:spcAft>
                    <a:spcPts val="0"/>
                  </a:spcAft>
                  <a:defRPr sz="4200" b="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450" kern="0" baseline="0" dirty="0">
                    <a:solidFill>
                      <a:srgbClr val="D62F2F"/>
                    </a:solidFill>
                    <a:effectLst/>
                    <a:sym typeface="微软雅黑" panose="020B0503020204020204" pitchFamily="34" charset="-122"/>
                  </a:rPr>
                  <a:t>www.xybsyw.com</a:t>
                </a:r>
                <a:endParaRPr lang="en-US" altLang="zh-CN" sz="450" kern="0" baseline="0" dirty="0">
                  <a:solidFill>
                    <a:srgbClr val="D62F2F"/>
                  </a:solidFill>
                  <a:effectLst/>
                  <a:sym typeface="微软雅黑" panose="020B0503020204020204" pitchFamily="34" charset="-122"/>
                </a:endParaRPr>
              </a:p>
            </p:txBody>
          </p:sp>
        </p:grpSp>
        <p:pic>
          <p:nvPicPr>
            <p:cNvPr id="14" name="图片 13" descr="红色1"/>
            <p:cNvPicPr>
              <a:picLocks noChangeAspect="1"/>
            </p:cNvPicPr>
            <p:nvPr/>
          </p:nvPicPr>
          <p:blipFill>
            <a:blip r:embed="rId1"/>
            <a:stretch>
              <a:fillRect/>
            </a:stretch>
          </p:blipFill>
          <p:spPr>
            <a:xfrm>
              <a:off x="17432" y="277"/>
              <a:ext cx="929" cy="29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登录指南</a:t>
            </a:r>
            <a:r>
              <a:rPr lang="en-US" altLang="zh-CN"/>
              <a:t>-</a:t>
            </a:r>
            <a:r>
              <a:rPr lang="zh-CN" altLang="en-US"/>
              <a:t>电脑网页端</a:t>
            </a:r>
            <a:endParaRPr lang="zh-CN" altLang="en-US"/>
          </a:p>
        </p:txBody>
      </p:sp>
      <p:sp>
        <p:nvSpPr>
          <p:cNvPr id="4" name="文本框 3"/>
          <p:cNvSpPr txBox="1"/>
          <p:nvPr/>
        </p:nvSpPr>
        <p:spPr>
          <a:xfrm>
            <a:off x="574675" y="681038"/>
            <a:ext cx="7735888" cy="3347720"/>
          </a:xfrm>
          <a:prstGeom prst="rect">
            <a:avLst/>
          </a:prstGeom>
          <a:noFill/>
        </p:spPr>
        <p:txBody>
          <a:bodyPr wrap="square">
            <a:spAutoFit/>
          </a:bodyPr>
          <a:p>
            <a:pPr marR="0" algn="ctr" defTabSz="914400" hangingPunct="0">
              <a:buClrTx/>
              <a:buSzTx/>
              <a:buFont typeface="Arial" panose="020B0604020202020204" pitchFamily="34" charset="0"/>
              <a:buNone/>
              <a:defRPr/>
            </a:pPr>
            <a:r>
              <a:rPr kumimoji="0" lang="zh-CN" altLang="en-US" sz="2400" kern="1200" cap="none" spc="0" normalizeH="0" baseline="0" noProof="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电脑网页端登录</a:t>
            </a:r>
            <a:endParaRPr kumimoji="0" lang="zh-CN" altLang="en-US" sz="2400" kern="1200" cap="none" spc="0" normalizeH="0" baseline="0" noProof="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R="0" algn="ctr" defTabSz="914400" hangingPunct="0">
              <a:buClrTx/>
              <a:buSzTx/>
              <a:buFont typeface="Arial" panose="020B0604020202020204" pitchFamily="34" charset="0"/>
              <a:buNone/>
              <a:defRPr/>
            </a:pPr>
            <a:endParaRPr kumimoji="0" lang="zh-CN" altLang="en-US" sz="2400" kern="1200" cap="none" spc="0" normalizeH="0" baseline="0" noProof="0">
              <a:solidFill>
                <a:schemeClr val="accent4"/>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Arial" panose="020B0604020202020204" pitchFamily="34" charset="0"/>
              <a:buAutoNum type="arabicPeriod"/>
              <a:defRPr/>
            </a:pP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在浏览器中打开</a:t>
            </a:r>
            <a:r>
              <a:rPr kumimoji="0" lang="zh-CN" altLang="en-US" sz="1800" b="0" kern="1200" cap="none" spc="0" normalizeH="0" baseline="0" noProof="0">
                <a:solidFill>
                  <a:srgbClr val="0092BC"/>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www.xybsyw.com</a:t>
            </a:r>
            <a:endParaRPr kumimoji="0" lang="zh-CN" altLang="en-US" sz="1800" b="0" kern="1200" cap="none" spc="0" normalizeH="0" baseline="0" noProof="0">
              <a:solidFill>
                <a:srgbClr val="0092BC"/>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Arial" panose="020B0604020202020204" pitchFamily="34" charset="0"/>
              <a:buAutoNum type="arabicPeriod"/>
              <a:defRPr/>
            </a:pP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官网首页右上角点击“教师登录”</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Arial" panose="020B0604020202020204" pitchFamily="34" charset="0"/>
              <a:buAutoNum type="arabicPeriod"/>
              <a:defRPr/>
            </a:pP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选择您要登录的学校</a:t>
            </a:r>
            <a:r>
              <a:rPr kumimoji="0" lang="en-US" altLang="zh-CN"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可</a:t>
            </a:r>
            <a:r>
              <a:rPr kumimoji="0" lang="zh-CN" altLang="zh-CN"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通过选择省份或者关键字搜索学校）</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342900" marR="0" indent="-342900" defTabSz="914400" hangingPunct="0">
              <a:lnSpc>
                <a:spcPct val="130000"/>
              </a:lnSpc>
              <a:buClrTx/>
              <a:buSzTx/>
              <a:buFont typeface="Arial" panose="020B0604020202020204" pitchFamily="34" charset="0"/>
              <a:buAutoNum type="arabicPeriod"/>
              <a:defRPr/>
            </a:pP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输入账号和密码直接登录</a:t>
            </a:r>
            <a:r>
              <a:rPr kumimoji="0" lang="en-US" altLang="zh-CN"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t>
            </a:r>
            <a:r>
              <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或选择扫码登录使用小程序教师端扫码</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R="0" defTabSz="914400" hangingPunct="0">
              <a:lnSpc>
                <a:spcPct val="130000"/>
              </a:lnSpc>
              <a:buClrTx/>
              <a:buSzTx/>
              <a:buFont typeface="Arial" panose="020B0604020202020204" pitchFamily="34" charset="0"/>
              <a:defRPr/>
            </a:pPr>
            <a:endParaRPr lang="zh-CN" altLang="en-US" sz="1800" b="0" noProof="0">
              <a:solidFill>
                <a:schemeClr val="tx1"/>
              </a:solidFill>
              <a:effectLst>
                <a:outerShdw blurRad="38100" dist="19050" dir="2700000" algn="tl" rotWithShape="0">
                  <a:schemeClr val="dk1">
                    <a:alpha val="40000"/>
                  </a:schemeClr>
                </a:outerShdw>
              </a:effectLst>
              <a:latin typeface="文鼎中楷体" panose="03000600000000000000" charset="-122"/>
              <a:ea typeface="文鼎中楷体" panose="03000600000000000000" charset="-122"/>
              <a:cs typeface="文鼎中楷体" panose="03000600000000000000" charset="-122"/>
              <a:sym typeface="Calibri" panose="020F0502020204030204" pitchFamily="34" charset="0"/>
            </a:endParaRPr>
          </a:p>
          <a:p>
            <a:pPr marR="0" defTabSz="914400" hangingPunct="0">
              <a:lnSpc>
                <a:spcPct val="130000"/>
              </a:lnSpc>
              <a:buClrTx/>
              <a:buSzTx/>
              <a:buFont typeface="Arial" panose="020B0604020202020204" pitchFamily="34" charset="0"/>
              <a:defRPr/>
            </a:pPr>
            <a:r>
              <a:rPr lang="zh-CN" altLang="en-US" sz="1800" b="0" noProof="0">
                <a:solidFill>
                  <a:schemeClr val="tx1"/>
                </a:solidFill>
                <a:effectLst>
                  <a:outerShdw blurRad="38100" dist="19050" dir="2700000" algn="tl" rotWithShape="0">
                    <a:schemeClr val="dk1">
                      <a:alpha val="40000"/>
                    </a:schemeClr>
                  </a:outerShdw>
                </a:effectLst>
                <a:latin typeface="文鼎中楷体" panose="03000600000000000000" charset="-122"/>
                <a:ea typeface="文鼎中楷体" panose="03000600000000000000" charset="-122"/>
                <a:cs typeface="文鼎中楷体" panose="03000600000000000000" charset="-122"/>
                <a:sym typeface="Calibri" panose="020F0502020204030204" pitchFamily="34" charset="0"/>
              </a:rPr>
              <a:t>说明：第一次登入时需绑定手机，并重设密码。绑定手机以便忘记密码时可自行重置。</a:t>
            </a:r>
            <a:endParaRPr kumimoji="0" lang="zh-CN" altLang="en-US" sz="1800" b="0" kern="1200" cap="none" spc="0" normalizeH="0" baseline="0" noProof="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572000" y="2571750"/>
            <a:ext cx="4473575" cy="2437765"/>
          </a:xfrm>
          <a:prstGeom prst="rect">
            <a:avLst/>
          </a:prstGeom>
        </p:spPr>
      </p:pic>
      <p:sp>
        <p:nvSpPr>
          <p:cNvPr id="2" name="标题 1"/>
          <p:cNvSpPr>
            <a:spLocks noGrp="1"/>
          </p:cNvSpPr>
          <p:nvPr>
            <p:ph type="ctrTitle"/>
          </p:nvPr>
        </p:nvSpPr>
        <p:spPr/>
        <p:txBody>
          <a:bodyPr/>
          <a:p>
            <a:r>
              <a:rPr lang="zh-CN" altLang="en-US"/>
              <a:t>登录指南</a:t>
            </a:r>
            <a:r>
              <a:rPr lang="en-US" altLang="zh-CN"/>
              <a:t>-</a:t>
            </a:r>
            <a:r>
              <a:rPr lang="zh-CN" altLang="en-US"/>
              <a:t>电脑网页端</a:t>
            </a:r>
            <a:endParaRPr lang="zh-CN" altLang="en-US"/>
          </a:p>
        </p:txBody>
      </p:sp>
      <p:sp>
        <p:nvSpPr>
          <p:cNvPr id="14" name="文本框 13"/>
          <p:cNvSpPr txBox="1"/>
          <p:nvPr/>
        </p:nvSpPr>
        <p:spPr>
          <a:xfrm>
            <a:off x="2123440" y="3597275"/>
            <a:ext cx="1971675" cy="829945"/>
          </a:xfrm>
          <a:prstGeom prst="rect">
            <a:avLst/>
          </a:prstGeom>
          <a:noFill/>
          <a:effectLst>
            <a:glow rad="1079500">
              <a:schemeClr val="accent3">
                <a:satMod val="175000"/>
                <a:alpha val="100000"/>
              </a:schemeClr>
            </a:glow>
          </a:effectLst>
        </p:spPr>
        <p:txBody>
          <a:bodyPr wrap="square" rtlCol="0">
            <a:spAutoFit/>
          </a:bodyPr>
          <a:p>
            <a:r>
              <a:rPr lang="zh-CN" altLang="en-US" noProof="1">
                <a:solidFill>
                  <a:srgbClr val="FF0000"/>
                </a:solidFill>
                <a:cs typeface="+mn-ea"/>
              </a:rPr>
              <a:t>2.选择或输入学校名称，输入所需信息，点击教师登录</a:t>
            </a:r>
            <a:endParaRPr lang="zh-CN" altLang="en-US"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cxnSp>
        <p:nvCxnSpPr>
          <p:cNvPr id="15" name="直接箭头连接符 14"/>
          <p:cNvCxnSpPr/>
          <p:nvPr/>
        </p:nvCxnSpPr>
        <p:spPr>
          <a:xfrm>
            <a:off x="4067810" y="4011930"/>
            <a:ext cx="480695" cy="0"/>
          </a:xfrm>
          <a:prstGeom prst="straightConnector1">
            <a:avLst/>
          </a:prstGeom>
          <a:ln w="28575">
            <a:solidFill>
              <a:srgbClr val="FF0000"/>
            </a:solidFill>
            <a:tailEnd type="triangle"/>
          </a:ln>
          <a:effectLst>
            <a:glow rad="76200">
              <a:schemeClr val="accent3">
                <a:satMod val="175000"/>
                <a:alpha val="91000"/>
              </a:schemeClr>
            </a:glow>
          </a:effectLst>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38100" y="466090"/>
            <a:ext cx="7523480" cy="2055495"/>
          </a:xfrm>
          <a:prstGeom prst="rect">
            <a:avLst/>
          </a:prstGeom>
        </p:spPr>
      </p:pic>
      <p:cxnSp>
        <p:nvCxnSpPr>
          <p:cNvPr id="8" name="直接箭头连接符 7"/>
          <p:cNvCxnSpPr/>
          <p:nvPr/>
        </p:nvCxnSpPr>
        <p:spPr>
          <a:xfrm flipH="1" flipV="1">
            <a:off x="5507990" y="699770"/>
            <a:ext cx="360045" cy="288290"/>
          </a:xfrm>
          <a:prstGeom prst="straightConnector1">
            <a:avLst/>
          </a:prstGeom>
          <a:ln w="3175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868035" y="771525"/>
            <a:ext cx="1894840" cy="337185"/>
          </a:xfrm>
          <a:prstGeom prst="rect">
            <a:avLst/>
          </a:prstGeom>
          <a:noFill/>
        </p:spPr>
        <p:txBody>
          <a:bodyPr wrap="square" rtlCol="0">
            <a:spAutoFit/>
          </a:bodyPr>
          <a:p>
            <a:r>
              <a:rPr lang="en-US" altLang="zh-CN">
                <a:solidFill>
                  <a:srgbClr val="FF0000"/>
                </a:solidFill>
              </a:rPr>
              <a:t>1.</a:t>
            </a:r>
            <a:r>
              <a:rPr lang="zh-CN" altLang="en-US">
                <a:solidFill>
                  <a:srgbClr val="FF0000"/>
                </a:solidFill>
              </a:rPr>
              <a:t>点击“教师登录</a:t>
            </a:r>
            <a:r>
              <a:rPr lang="en-US" altLang="zh-CN">
                <a:solidFill>
                  <a:srgbClr val="FF0000"/>
                </a:solidFill>
              </a:rPr>
              <a:t>”</a:t>
            </a:r>
            <a:endParaRPr lang="en-US" altLang="zh-CN">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PLACING_PICTURE_USER_VIEWPORT" val="{&quot;height&quot;:4254,&quot;width&quot;:2934}"/>
</p:tagLst>
</file>

<file path=ppt/tags/tag126.xml><?xml version="1.0" encoding="utf-8"?>
<p:tagLst xmlns:p="http://schemas.openxmlformats.org/presentationml/2006/main">
  <p:tag name="KSO_WM_UNIT_PLACING_PICTURE_USER_VIEWPORT" val="{&quot;height&quot;:3870,&quot;width&quot;:3870}"/>
</p:tagLst>
</file>

<file path=ppt/tags/tag127.xml><?xml version="1.0" encoding="utf-8"?>
<p:tagLst xmlns:p="http://schemas.openxmlformats.org/presentationml/2006/main">
  <p:tag name="KSO_WM_UNIT_PLACING_PICTURE_USER_VIEWPORT" val="{&quot;height&quot;:4247,&quot;width&quot;:8264}"/>
</p:tagLst>
</file>

<file path=ppt/tags/tag128.xml><?xml version="1.0" encoding="utf-8"?>
<p:tagLst xmlns:p="http://schemas.openxmlformats.org/presentationml/2006/main">
  <p:tag name="COMMONDATA" val="eyJoZGlkIjoiYzQ1MTk0NmNjYjUxYTgxYzIzYmUxZjgzMzEyYTk5MGIifQ=="/>
  <p:tag name="KSO_WPP_MARK_KEY" val="0f2cde4d-2446-43f9-99bc-920fd43a2e3d"/>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
      <a:dk1>
        <a:srgbClr val="000000"/>
      </a:dk1>
      <a:lt1>
        <a:srgbClr val="FFFFFF"/>
      </a:lt1>
      <a:dk2>
        <a:srgbClr val="A7A7A7"/>
      </a:dk2>
      <a:lt2>
        <a:srgbClr val="535353"/>
      </a:lt2>
      <a:accent1>
        <a:srgbClr val="DF0024"/>
      </a:accent1>
      <a:accent2>
        <a:srgbClr val="C0504D"/>
      </a:accent2>
      <a:accent3>
        <a:srgbClr val="FFFFFF"/>
      </a:accent3>
      <a:accent4>
        <a:srgbClr val="000000"/>
      </a:accent4>
      <a:accent5>
        <a:srgbClr val="ECAAAB"/>
      </a:accent5>
      <a:accent6>
        <a:srgbClr val="AC4744"/>
      </a:accent6>
      <a:hlink>
        <a:srgbClr val="0000FF"/>
      </a:hlink>
      <a:folHlink>
        <a:srgbClr val="FF00FF"/>
      </a:folHlink>
    </a:clrScheme>
    <a:fontScheme name="">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A7A7A7"/>
      </a:dk2>
      <a:lt2>
        <a:srgbClr val="535353"/>
      </a:lt2>
      <a:accent1>
        <a:srgbClr val="DF0024"/>
      </a:accent1>
      <a:accent2>
        <a:srgbClr val="C0504D"/>
      </a:accent2>
      <a:accent3>
        <a:srgbClr val="FFFFFF"/>
      </a:accent3>
      <a:accent4>
        <a:srgbClr val="000000"/>
      </a:accent4>
      <a:accent5>
        <a:srgbClr val="ECAAAB"/>
      </a:accent5>
      <a:accent6>
        <a:srgbClr val="AC4744"/>
      </a:accent6>
      <a:hlink>
        <a:srgbClr val="0000FF"/>
      </a:hlink>
      <a:folHlink>
        <a:srgbClr val="FF00FF"/>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4455</Words>
  <Application>WPS 演示</Application>
  <PresentationFormat>全屏显示(16:9)</PresentationFormat>
  <Paragraphs>462</Paragraphs>
  <Slides>47</Slides>
  <Notes>5</Notes>
  <HiddenSlides>0</HiddenSlides>
  <MMClips>0</MMClips>
  <ScaleCrop>false</ScaleCrop>
  <HeadingPairs>
    <vt:vector size="6" baseType="variant">
      <vt:variant>
        <vt:lpstr>已用的字体</vt:lpstr>
      </vt:variant>
      <vt:variant>
        <vt:i4>18</vt:i4>
      </vt:variant>
      <vt:variant>
        <vt:lpstr>主题</vt:lpstr>
      </vt:variant>
      <vt:variant>
        <vt:i4>5</vt:i4>
      </vt:variant>
      <vt:variant>
        <vt:lpstr>幻灯片标题</vt:lpstr>
      </vt:variant>
      <vt:variant>
        <vt:i4>47</vt:i4>
      </vt:variant>
    </vt:vector>
  </HeadingPairs>
  <TitlesOfParts>
    <vt:vector size="70" baseType="lpstr">
      <vt:lpstr>Arial</vt:lpstr>
      <vt:lpstr>宋体</vt:lpstr>
      <vt:lpstr>Wingdings</vt:lpstr>
      <vt:lpstr>Calibri</vt:lpstr>
      <vt:lpstr>微软雅黑</vt:lpstr>
      <vt:lpstr>Wingdings</vt:lpstr>
      <vt:lpstr>Microsoft YaHei Bold</vt:lpstr>
      <vt:lpstr>Microsoft YaHei Regular</vt:lpstr>
      <vt:lpstr>字魂105号-简雅黑</vt:lpstr>
      <vt:lpstr>DIN Alternate</vt:lpstr>
      <vt:lpstr>Vrinda</vt:lpstr>
      <vt:lpstr>Calibri</vt:lpstr>
      <vt:lpstr>方正黑体简体</vt:lpstr>
      <vt:lpstr>Noto Serif CJK SC</vt:lpstr>
      <vt:lpstr>文鼎中楷体</vt:lpstr>
      <vt:lpstr>Arial Unicode MS</vt:lpstr>
      <vt:lpstr>Times New Roman</vt:lpstr>
      <vt:lpstr>黑体</vt:lpstr>
      <vt:lpstr>Office 主题</vt:lpstr>
      <vt:lpstr>1_自定义设计方案</vt:lpstr>
      <vt:lpstr>4_自定义设计方案</vt:lpstr>
      <vt:lpstr>2_自定义设计方案</vt:lpstr>
      <vt:lpstr>自定义设计方案</vt:lpstr>
      <vt:lpstr>PowerPoint 演示文稿</vt:lpstr>
      <vt:lpstr>PowerPoint 演示文稿</vt:lpstr>
      <vt:lpstr>PowerPoint 演示文稿</vt:lpstr>
      <vt:lpstr>平台角色-按账号权限</vt:lpstr>
      <vt:lpstr>平台角色-按账号权限</vt:lpstr>
      <vt:lpstr>PowerPoint 演示文稿</vt:lpstr>
      <vt:lpstr>PowerPoint 演示文稿</vt:lpstr>
      <vt:lpstr>登录指南-电脑网页端</vt:lpstr>
      <vt:lpstr>登录指南-电脑网页端</vt:lpstr>
      <vt:lpstr>登录指南-电脑网页端</vt:lpstr>
      <vt:lpstr>登录指南-微信小程序</vt:lpstr>
      <vt:lpstr>PowerPoint 演示文稿</vt:lpstr>
      <vt:lpstr>3.1 指导老师电脑网页操作-过程管理-实习计划查看</vt:lpstr>
      <vt:lpstr>3.1 指导老师电脑网页操作-过程管理-报名审核</vt:lpstr>
      <vt:lpstr>3.1 指导老师电脑网页操作-过程管理-报名审核</vt:lpstr>
      <vt:lpstr>3.1 指导老师电脑网页操作-过程管理-周日志批阅</vt:lpstr>
      <vt:lpstr>3.1 指导老师电脑网页操作-过程管理-周日志批阅</vt:lpstr>
      <vt:lpstr>3.1 指导老师电脑网页操作-过程管理-周日志批阅</vt:lpstr>
      <vt:lpstr>3.1 指导老师电脑网页操作-过程管理-三方协议</vt:lpstr>
      <vt:lpstr>3.1 指导老师电脑网页操作-过程管理-实习报告批阅</vt:lpstr>
      <vt:lpstr>3.1 指导老师电脑网页操作-过程管理-实习报告批阅</vt:lpstr>
      <vt:lpstr>3.1 指导老师电脑网页操作-过程管理-实习成绩鉴定</vt:lpstr>
      <vt:lpstr>3.1 指导老师电脑网页操作-过程管理-实习成绩鉴定</vt:lpstr>
      <vt:lpstr>3.2 指导老师电脑网页操作-我的实习生</vt:lpstr>
      <vt:lpstr>3.2 指导老师电脑网页操作-我的实习生</vt:lpstr>
      <vt:lpstr>3.3 指导老师电脑网页操作-签到统计</vt:lpstr>
      <vt:lpstr>3.3 指导老师电脑网页操作-签到统计</vt:lpstr>
      <vt:lpstr>3.4 指导老师电脑网页操作-统计报表</vt:lpstr>
      <vt:lpstr>3.4 指导老师电脑网页操作-统计报表</vt:lpstr>
      <vt:lpstr>3.5 指导老师电脑网页操作-发布公告</vt:lpstr>
      <vt:lpstr>3.5 指导老师电脑网页操作-发布公告</vt:lpstr>
      <vt:lpstr>3.5 指导老师电脑网页操作-发布公告</vt:lpstr>
      <vt:lpstr>3.6 指导老师电脑网页操作-问卷调查</vt:lpstr>
      <vt:lpstr>PowerPoint 演示文稿</vt:lpstr>
      <vt:lpstr>4.1 指导老师移动端操作-工作台-报名审核</vt:lpstr>
      <vt:lpstr>4.1 指导老师移动端操作-工作台-周日志批阅</vt:lpstr>
      <vt:lpstr>4.1 指导老师移动端操作-工作台-签到统计</vt:lpstr>
      <vt:lpstr>4.1 指导老师移动端操作-工作台-三方协议</vt:lpstr>
      <vt:lpstr>4.1 指导老师移动端操作-工作台-实习报告批阅</vt:lpstr>
      <vt:lpstr>4.1 指导老师移动端操作-工作台-实习成绩鉴定（指导老师鉴定）</vt:lpstr>
      <vt:lpstr>4.2 指导老师移动端操作-消息-通讯录及实习、系统、互动消息</vt:lpstr>
      <vt:lpstr>4.2 指导老师移动端操作-消息-公告</vt:lpstr>
      <vt:lpstr>4.3 指导老师移动端操作-我的-校友建设</vt:lpstr>
      <vt:lpstr>4.3 指导老师移动端操作-我的-互动</vt:lpstr>
      <vt:lpstr>4.3 指导老师移动端操作-我的-客服与反馈</vt:lpstr>
      <vt:lpstr>4.4 指导老师移动端操作-管理角色切换</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admin</cp:lastModifiedBy>
  <cp:revision>561</cp:revision>
  <dcterms:created xsi:type="dcterms:W3CDTF">2017-01-09T09:44:00Z</dcterms:created>
  <dcterms:modified xsi:type="dcterms:W3CDTF">2022-10-19T05:53:10Z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ECE5BEE7F0C443179F98EECF31980B28</vt:lpwstr>
  </property>
</Properties>
</file>